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22"/>
  </p:notesMasterIdLst>
  <p:handoutMasterIdLst>
    <p:handoutMasterId r:id="rId23"/>
  </p:handoutMasterIdLst>
  <p:sldIdLst>
    <p:sldId id="353" r:id="rId2"/>
    <p:sldId id="514" r:id="rId3"/>
    <p:sldId id="489" r:id="rId4"/>
    <p:sldId id="568" r:id="rId5"/>
    <p:sldId id="567" r:id="rId6"/>
    <p:sldId id="569" r:id="rId7"/>
    <p:sldId id="570" r:id="rId8"/>
    <p:sldId id="571" r:id="rId9"/>
    <p:sldId id="572" r:id="rId10"/>
    <p:sldId id="573" r:id="rId11"/>
    <p:sldId id="574" r:id="rId12"/>
    <p:sldId id="575" r:id="rId13"/>
    <p:sldId id="576" r:id="rId14"/>
    <p:sldId id="577" r:id="rId15"/>
    <p:sldId id="578" r:id="rId16"/>
    <p:sldId id="559" r:id="rId17"/>
    <p:sldId id="580" r:id="rId18"/>
    <p:sldId id="581" r:id="rId19"/>
    <p:sldId id="579" r:id="rId20"/>
    <p:sldId id="545" r:id="rId21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Wes" initials="J" lastIdx="1" clrIdx="0">
    <p:extLst>
      <p:ext uri="{19B8F6BF-5375-455C-9EA6-DF929625EA0E}">
        <p15:presenceInfo xmlns:p15="http://schemas.microsoft.com/office/powerpoint/2012/main" userId="JaWes" providerId="None"/>
      </p:ext>
    </p:extLst>
  </p:cmAuthor>
  <p:cmAuthor id="2" name="mike" initials="m" lastIdx="1" clrIdx="1">
    <p:extLst>
      <p:ext uri="{19B8F6BF-5375-455C-9EA6-DF929625EA0E}">
        <p15:presenceInfo xmlns:p15="http://schemas.microsoft.com/office/powerpoint/2012/main" userId="mik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  <a:srgbClr val="0000FF"/>
    <a:srgbClr val="66FF33"/>
    <a:srgbClr val="EBEBFF"/>
    <a:srgbClr val="E7E7FF"/>
    <a:srgbClr val="E1E1FF"/>
    <a:srgbClr val="CC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88300" autoAdjust="0"/>
  </p:normalViewPr>
  <p:slideViewPr>
    <p:cSldViewPr>
      <p:cViewPr varScale="1">
        <p:scale>
          <a:sx n="102" d="100"/>
          <a:sy n="102" d="100"/>
        </p:scale>
        <p:origin x="22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100C9D-5435-413A-BF52-2B15EB002061}" type="datetime1">
              <a:rPr lang="zh-TW" altLang="en-US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170E82-7C65-4478-A546-7809429790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71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0364E5-E223-41E7-8F7B-C58689653AC1}" type="datetime1">
              <a:rPr lang="zh-TW" altLang="en-US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7C58D4-8247-4CDB-B8D8-366157AD7C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5464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2017/8/8</a:t>
            </a:fld>
            <a:endParaRPr lang="en-US" altLang="zh-TW" dirty="0" smtClean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dirty="0" smtClean="0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 dirty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931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22043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6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1703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68348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0711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When the controller is responsible for all the tasks it becomes a bottleneck and  the solution does not scale well.  (reason 2)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8908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When the controller is responsible for all the tasks it becomes a bottleneck and  the solution does not scale well.  (reason 2)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48123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When the controller is responsible for all the tasks it becomes a bottleneck and  the solution does not scale well.  (reason 2)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286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When the controller is responsible for all the tasks it becomes a bottleneck and  the solution does not scale well.  (reason 2)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8377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When the controller is responsible for all the tasks it becomes a bottleneck and  the solution does not scale well.  (reason 2)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01664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The </a:t>
            </a:r>
            <a:r>
              <a:rPr kumimoji="1" lang="en-US" altLang="zh-TW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OpenSec</a:t>
            </a: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 framework</a:t>
            </a:r>
            <a:r>
              <a:rPr kumimoji="1" lang="zh-TW" alt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 </a:t>
            </a: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: </a:t>
            </a:r>
            <a:r>
              <a:rPr kumimoji="1" lang="zh-TW" alt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 </a:t>
            </a:r>
            <a:endParaRPr kumimoji="1" lang="en-US" altLang="zh-TW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新細明體" pitchFamily="18" charset="-120"/>
              <a:cs typeface="+mn-cs"/>
            </a:endParaRPr>
          </a:p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Security functions are provided by the processing</a:t>
            </a:r>
            <a:r>
              <a:rPr kumimoji="1" lang="zh-TW" alt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 </a:t>
            </a: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units; </a:t>
            </a:r>
          </a:p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traffic is routed to each processing unit based on </a:t>
            </a:r>
            <a:r>
              <a:rPr kumimoji="1" lang="en-US" altLang="zh-TW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requiremens</a:t>
            </a:r>
            <a:r>
              <a:rPr kumimoji="1" lang="zh-TW" alt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 </a:t>
            </a: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given through security policies; </a:t>
            </a:r>
          </a:p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the reaction to security alerts is automated.</a:t>
            </a:r>
            <a:endParaRPr kumimoji="1" lang="en-US" altLang="zh-TW" sz="1200" b="0" i="0" kern="1200" dirty="0" smtClean="0">
              <a:solidFill>
                <a:schemeClr val="tx1"/>
              </a:solidFill>
              <a:effectLst/>
              <a:latin typeface="Arial" charset="0"/>
              <a:ea typeface="新細明體" pitchFamily="18" charset="-120"/>
              <a:cs typeface="+mn-cs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3063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We have to access off-chip memory to do comparison for every searched string. </a:t>
            </a:r>
          </a:p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At this point, </a:t>
            </a:r>
            <a:r>
              <a:rPr kumimoji="1" lang="en-US" altLang="zh-TW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Bloomier</a:t>
            </a: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 Filter is worse than Bloom Filter which just performs comparison when all of bits in hashed-positions are ‘1’.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306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200" dirty="0" smtClean="0"/>
              <a:t>We connect all output data of BBU-FIFOs to a common bus and selectively fetch</a:t>
            </a:r>
          </a:p>
          <a:p>
            <a:pPr marL="0" indent="0">
              <a:buNone/>
            </a:pPr>
            <a:r>
              <a:rPr lang="en-US" altLang="zh-TW" sz="1200" dirty="0" smtClean="0"/>
              <a:t>BBU-FIFOs’ content to Priority FIFO. 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235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5732-0661-4510-8994-21747E367F95}" type="datetime1">
              <a:rPr lang="zh-TW" altLang="en-US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25C8-037D-4D9C-A89D-84B4CBED0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0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0299-9B71-4CE5-8AF3-49E78D1409C8}" type="datetime1">
              <a:rPr lang="zh-TW" altLang="en-US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5581-8FB1-4BA3-A1BD-7283ADB7F1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5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290-2659-4358-AE6E-0D2AB2AB43AE}" type="datetime1">
              <a:rPr lang="zh-TW" altLang="en-US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D4B-52B5-445E-B845-CE63557AFE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968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082F-EB1F-4CA9-A2BB-73C8CA86B6DC}" type="datetime1">
              <a:rPr lang="zh-TW" altLang="en-US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B881-FCCB-4025-94C8-DA2AFB2801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30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2556-DD1A-4320-A61A-1EEC9D929459}" type="datetime1">
              <a:rPr lang="zh-TW" altLang="en-US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783-66AB-4E9E-B57F-90858DA08A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826-75D5-42B3-A5C4-B229DF8C6A71}" type="datetime1">
              <a:rPr lang="zh-TW" altLang="en-US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1E2-EEAA-4669-B8F0-B40FD5B3C2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2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40D1-7F77-4D1A-BD2B-AA0AFA56A26A}" type="datetime1">
              <a:rPr lang="zh-TW" altLang="en-US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54AE-326A-49DC-BA3C-648274DC3B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1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7D96-79B4-4AC6-A23F-82AC22FB9E37}" type="datetime1">
              <a:rPr lang="zh-TW" altLang="en-US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1F05-B80C-4342-AEC2-30DC8D76B3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3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D481-9A74-41A8-A3DD-B725FABA0BFD}" type="datetime1">
              <a:rPr lang="zh-TW" altLang="en-US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8F9-24E6-4439-86FC-553CFE5611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32D8-DDB8-4D0D-A821-5B579638449B}" type="datetime1">
              <a:rPr lang="zh-TW" altLang="en-US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23CC-A3E8-494E-B22F-9BADF4484A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7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8D2E-D3A3-40BD-85D2-775B7A5B698A}" type="datetime1">
              <a:rPr lang="zh-TW" altLang="en-US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9615-97A3-4B50-80FA-CDDFC7E016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4AE2-8279-4719-AA7D-0CCC31134587}" type="datetime1">
              <a:rPr lang="zh-TW" altLang="en-US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E641-5E6C-4237-BE88-7A5ACB6ACF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2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583F-7C87-430E-BA42-51959189E1EB}" type="datetime1">
              <a:rPr lang="zh-TW" altLang="en-US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F0DD-2EB3-4841-BC04-5E0E052FC0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8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623A5B-BE50-49C9-96A3-44CA19F684C2}" type="datetime1">
              <a:rPr lang="zh-TW" altLang="en-US"/>
              <a:pPr>
                <a:defRPr/>
              </a:pPr>
              <a:t>2017/8/8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008DEC-E19B-4006-9D6C-42694AEFA0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eeexplore.ieee.org/xpl/mostRecentIssue.jsp?punumber=548329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1944687"/>
          </a:xfrm>
        </p:spPr>
        <p:txBody>
          <a:bodyPr/>
          <a:lstStyle/>
          <a:p>
            <a:r>
              <a:rPr lang="en-US" altLang="zh-TW" i="0" dirty="0"/>
              <a:t>High Performance Pattern </a:t>
            </a:r>
            <a:r>
              <a:rPr lang="en-US" altLang="zh-TW" i="0" dirty="0" smtClean="0"/>
              <a:t>Matching</a:t>
            </a:r>
            <a:r>
              <a:rPr lang="zh-TW" altLang="en-US" i="0" dirty="0" smtClean="0"/>
              <a:t> </a:t>
            </a:r>
            <a:r>
              <a:rPr lang="en-US" altLang="zh-TW" i="0" dirty="0" smtClean="0"/>
              <a:t>using</a:t>
            </a:r>
            <a:r>
              <a:rPr lang="zh-TW" altLang="en-US" i="0" dirty="0"/>
              <a:t> </a:t>
            </a:r>
            <a:r>
              <a:rPr lang="en-US" altLang="zh-TW" i="0" dirty="0" smtClean="0"/>
              <a:t>Bloom–</a:t>
            </a:r>
            <a:r>
              <a:rPr lang="en-US" altLang="zh-TW" i="0" dirty="0" err="1" smtClean="0"/>
              <a:t>Bloomier</a:t>
            </a:r>
            <a:r>
              <a:rPr lang="en-US" altLang="zh-TW" i="0" dirty="0" smtClean="0"/>
              <a:t> </a:t>
            </a:r>
            <a:r>
              <a:rPr lang="en-US" altLang="zh-TW" i="0" dirty="0"/>
              <a:t>Filter</a:t>
            </a:r>
            <a:endParaRPr lang="zh-TW" altLang="zh-TW" sz="3200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3284984"/>
            <a:ext cx="6444716" cy="2160588"/>
          </a:xfrm>
        </p:spPr>
        <p:txBody>
          <a:bodyPr/>
          <a:lstStyle/>
          <a:p>
            <a:pPr algn="l"/>
            <a:endParaRPr lang="en-US" altLang="zh-TW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Author:</a:t>
            </a:r>
            <a:r>
              <a:rPr lang="zh-TW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dirty="0"/>
              <a:t>Nguyen </a:t>
            </a:r>
            <a:r>
              <a:rPr lang="en-US" altLang="zh-TW" sz="1800" dirty="0" err="1"/>
              <a:t>Duy</a:t>
            </a:r>
            <a:r>
              <a:rPr lang="en-US" altLang="zh-TW" sz="1800" dirty="0"/>
              <a:t> </a:t>
            </a:r>
            <a:r>
              <a:rPr lang="en-US" altLang="zh-TW" sz="1800" dirty="0" err="1"/>
              <a:t>Anh</a:t>
            </a:r>
            <a:r>
              <a:rPr lang="en-US" altLang="zh-TW" sz="1800" dirty="0"/>
              <a:t> Tuan, Bui </a:t>
            </a:r>
            <a:r>
              <a:rPr lang="en-US" altLang="zh-TW" sz="1800" dirty="0" err="1"/>
              <a:t>Trung</a:t>
            </a:r>
            <a:r>
              <a:rPr lang="en-US" altLang="zh-TW" sz="1800" dirty="0"/>
              <a:t> </a:t>
            </a:r>
            <a:r>
              <a:rPr lang="en-US" altLang="zh-TW" sz="1800" dirty="0" err="1"/>
              <a:t>Hieu</a:t>
            </a:r>
            <a:r>
              <a:rPr lang="en-US" altLang="zh-TW" sz="1800" dirty="0"/>
              <a:t>, Tran Ngoc </a:t>
            </a:r>
            <a:r>
              <a:rPr lang="en-US" altLang="zh-TW" sz="1800" dirty="0" err="1" smtClean="0"/>
              <a:t>Thinh</a:t>
            </a:r>
            <a:endParaRPr lang="en-US" altLang="zh-TW" sz="1800" dirty="0" smtClean="0"/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</a:t>
            </a:r>
            <a:r>
              <a:rPr lang="en-US" altLang="zh-TW" sz="1800" dirty="0" smtClean="0"/>
              <a:t>Yi-Hsien Wu</a:t>
            </a:r>
          </a:p>
          <a:p>
            <a:pPr algn="l"/>
            <a:r>
              <a:rPr lang="en-US" altLang="zh-TW" sz="1800" dirty="0" smtClean="0"/>
              <a:t>Conference: </a:t>
            </a:r>
            <a:r>
              <a:rPr lang="zh-TW" altLang="en-US" sz="1800" dirty="0" smtClean="0"/>
              <a:t> </a:t>
            </a:r>
            <a:r>
              <a:rPr lang="en-US" altLang="zh-TW" sz="1800" dirty="0" smtClean="0">
                <a:solidFill>
                  <a:schemeClr val="accent4"/>
                </a:solidFill>
                <a:hlinkClick r:id="rId3"/>
              </a:rPr>
              <a:t>Electrical Engineering/Electronics Computer Telecommunications and Information Technology (ECTI-CON), 2010 International Conference</a:t>
            </a:r>
            <a:endParaRPr lang="en-US" altLang="zh-TW" sz="1800" dirty="0" smtClean="0">
              <a:solidFill>
                <a:schemeClr val="accent4"/>
              </a:solidFill>
            </a:endParaRPr>
          </a:p>
          <a:p>
            <a:pPr algn="l"/>
            <a:r>
              <a:rPr lang="en-US" altLang="zh-TW" sz="18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Date: 2017/8/9</a:t>
            </a:r>
            <a:endParaRPr kumimoji="0" lang="en-US" altLang="zh-TW" sz="1800" dirty="0" smtClean="0">
              <a:solidFill>
                <a:schemeClr val="accent4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System Architecture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i="1" dirty="0"/>
              <a:t>Character Scanning </a:t>
            </a:r>
            <a:r>
              <a:rPr lang="en-US" altLang="zh-TW" sz="2400" i="1" dirty="0" smtClean="0"/>
              <a:t>Unit :</a:t>
            </a:r>
          </a:p>
          <a:p>
            <a:pPr marL="0" indent="0">
              <a:buNone/>
            </a:pPr>
            <a:r>
              <a:rPr lang="en-US" altLang="zh-TW" sz="1800" dirty="0"/>
              <a:t>Our solution is to combine </a:t>
            </a:r>
            <a:r>
              <a:rPr lang="en-US" altLang="zh-TW" sz="1800" dirty="0" err="1"/>
              <a:t>Bloomier</a:t>
            </a:r>
            <a:r>
              <a:rPr lang="en-US" altLang="zh-TW" sz="1800" dirty="0"/>
              <a:t> Filter with Bloom </a:t>
            </a:r>
            <a:r>
              <a:rPr lang="en-US" altLang="zh-TW" sz="1800" dirty="0" smtClean="0"/>
              <a:t>Filter in </a:t>
            </a:r>
            <a:r>
              <a:rPr lang="en-US" altLang="zh-TW" sz="1800" dirty="0"/>
              <a:t>order to minimize the comparison process which </a:t>
            </a:r>
            <a:r>
              <a:rPr lang="en-US" altLang="zh-TW" sz="1800" dirty="0" smtClean="0"/>
              <a:t>requires accessing </a:t>
            </a:r>
            <a:r>
              <a:rPr lang="en-US" altLang="zh-TW" sz="1800" dirty="0"/>
              <a:t>to low-speed off-chip memory.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We </a:t>
            </a:r>
            <a:r>
              <a:rPr lang="en-US" altLang="zh-TW" sz="1800" dirty="0"/>
              <a:t>use one more </a:t>
            </a:r>
            <a:r>
              <a:rPr lang="en-US" altLang="zh-TW" sz="1800" dirty="0" smtClean="0"/>
              <a:t>bit in </a:t>
            </a:r>
            <a:r>
              <a:rPr lang="en-US" altLang="zh-TW" sz="1800" dirty="0"/>
              <a:t>the index table entry, called "Bloom </a:t>
            </a:r>
            <a:r>
              <a:rPr lang="en-US" altLang="zh-TW" sz="1800" dirty="0" smtClean="0"/>
              <a:t>bit“.</a:t>
            </a:r>
            <a:endParaRPr lang="en-US" altLang="zh-TW" sz="1800" dirty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All </a:t>
            </a:r>
            <a:r>
              <a:rPr lang="en-US" altLang="zh-TW" sz="1800" dirty="0"/>
              <a:t>of the Bloom bits in index table act as an </a:t>
            </a:r>
            <a:r>
              <a:rPr lang="en-US" altLang="zh-TW" sz="1800" dirty="0" smtClean="0"/>
              <a:t>independent Bloom </a:t>
            </a:r>
            <a:r>
              <a:rPr lang="en-US" altLang="zh-TW" sz="1800" dirty="0"/>
              <a:t>Filter. We use this Bloom Filter to check whether </a:t>
            </a:r>
            <a:r>
              <a:rPr lang="en-US" altLang="zh-TW" sz="1800" dirty="0" smtClean="0"/>
              <a:t>the query </a:t>
            </a:r>
            <a:r>
              <a:rPr lang="en-US" altLang="zh-TW" sz="1800" dirty="0"/>
              <a:t>string may be in the set.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If </a:t>
            </a:r>
            <a:r>
              <a:rPr lang="en-US" altLang="zh-TW" sz="1800" dirty="0"/>
              <a:t>all of Bloom bits in </a:t>
            </a:r>
            <a:r>
              <a:rPr lang="en-US" altLang="zh-TW" sz="1800" dirty="0" smtClean="0"/>
              <a:t>hashed positions are </a:t>
            </a:r>
            <a:r>
              <a:rPr lang="en-US" altLang="zh-TW" sz="1800" dirty="0"/>
              <a:t>‘1’, we decode the information from </a:t>
            </a:r>
            <a:r>
              <a:rPr lang="en-US" altLang="zh-TW" sz="1800" dirty="0" err="1" smtClean="0"/>
              <a:t>Bloomier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encoded </a:t>
            </a:r>
            <a:r>
              <a:rPr lang="en-US" altLang="zh-TW" sz="1800" dirty="0"/>
              <a:t>bits then start comparing the string.</a:t>
            </a:r>
            <a:endParaRPr lang="en-US" altLang="zh-TW" sz="1800" i="1" dirty="0" smtClean="0"/>
          </a:p>
          <a:p>
            <a:pPr marL="0" indent="0">
              <a:buNone/>
            </a:pPr>
            <a:endParaRPr lang="zh-TW" altLang="en-US" sz="1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19018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System Architecture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/>
              <a:t>Another problem with this structure is the limitation </a:t>
            </a:r>
            <a:r>
              <a:rPr lang="en-US" altLang="zh-TW" sz="1800" dirty="0" smtClean="0"/>
              <a:t>of SRAM-based </a:t>
            </a:r>
            <a:r>
              <a:rPr lang="en-US" altLang="zh-TW" sz="1800" dirty="0"/>
              <a:t>FPGA chips.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i="1" dirty="0" smtClean="0"/>
              <a:t>k </a:t>
            </a:r>
            <a:r>
              <a:rPr lang="en-US" altLang="zh-TW" sz="1800" dirty="0"/>
              <a:t>hash functions require </a:t>
            </a:r>
            <a:r>
              <a:rPr lang="en-US" altLang="zh-TW" sz="1800" i="1" dirty="0"/>
              <a:t>k </a:t>
            </a:r>
            <a:r>
              <a:rPr lang="en-US" altLang="zh-TW" sz="1800" dirty="0" smtClean="0"/>
              <a:t>random lookups </a:t>
            </a:r>
            <a:r>
              <a:rPr lang="en-US" altLang="zh-TW" sz="1800" dirty="0"/>
              <a:t>to the memory (index table) in a single clock </a:t>
            </a:r>
            <a:r>
              <a:rPr lang="en-US" altLang="zh-TW" sz="1800" dirty="0" smtClean="0"/>
              <a:t>cycle, whereas </a:t>
            </a:r>
            <a:r>
              <a:rPr lang="en-US" altLang="zh-TW" sz="1800" dirty="0"/>
              <a:t>SRAM-based FPGA only supports 2 queries at a time.</a:t>
            </a:r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To </a:t>
            </a:r>
            <a:r>
              <a:rPr lang="en-US" altLang="zh-TW" sz="1800" dirty="0"/>
              <a:t>solve this problem, we break </a:t>
            </a:r>
            <a:r>
              <a:rPr lang="en-US" altLang="zh-TW" sz="1800" dirty="0" err="1"/>
              <a:t>Bloomier</a:t>
            </a:r>
            <a:r>
              <a:rPr lang="en-US" altLang="zh-TW" sz="1800" dirty="0"/>
              <a:t> bits into (</a:t>
            </a:r>
            <a:r>
              <a:rPr lang="en-US" altLang="zh-TW" sz="1800" i="1" dirty="0"/>
              <a:t>k</a:t>
            </a:r>
            <a:r>
              <a:rPr lang="en-US" altLang="zh-TW" sz="1800" dirty="0"/>
              <a:t>/2) </a:t>
            </a:r>
            <a:r>
              <a:rPr lang="en-US" altLang="zh-TW" sz="1800" dirty="0" smtClean="0"/>
              <a:t>parts, encode </a:t>
            </a:r>
            <a:r>
              <a:rPr lang="en-US" altLang="zh-TW" sz="1800" dirty="0"/>
              <a:t>them into (</a:t>
            </a:r>
            <a:r>
              <a:rPr lang="en-US" altLang="zh-TW" sz="1800" i="1" dirty="0"/>
              <a:t>k</a:t>
            </a:r>
            <a:r>
              <a:rPr lang="en-US" altLang="zh-TW" sz="1800" dirty="0"/>
              <a:t>/2) separated index tables. Hence </a:t>
            </a:r>
            <a:r>
              <a:rPr lang="en-US" altLang="zh-TW" sz="1800" i="1" dirty="0"/>
              <a:t>k </a:t>
            </a:r>
            <a:r>
              <a:rPr lang="en-US" altLang="zh-TW" sz="1800" dirty="0" smtClean="0"/>
              <a:t>hash functions </a:t>
            </a:r>
            <a:r>
              <a:rPr lang="en-US" altLang="zh-TW" sz="1800" dirty="0"/>
              <a:t>are used, each pair of them corresponds to one </a:t>
            </a:r>
            <a:r>
              <a:rPr lang="en-US" altLang="zh-TW" sz="1800" dirty="0" smtClean="0"/>
              <a:t>index table</a:t>
            </a:r>
            <a:r>
              <a:rPr lang="en-US" altLang="zh-TW" sz="1800" dirty="0"/>
              <a:t>.</a:t>
            </a:r>
            <a:endParaRPr lang="zh-TW" altLang="en-US" sz="1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5275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System Architecture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/>
              <a:t>Example 1 demonstrates the operation of Bloom </a:t>
            </a:r>
            <a:r>
              <a:rPr lang="en-US" altLang="zh-TW" sz="1800" dirty="0" smtClean="0"/>
              <a:t>– </a:t>
            </a:r>
            <a:r>
              <a:rPr lang="en-US" altLang="zh-TW" sz="1800" dirty="0" err="1" smtClean="0"/>
              <a:t>Bloomier</a:t>
            </a:r>
            <a:r>
              <a:rPr lang="en-US" altLang="zh-TW" sz="1800" dirty="0" smtClean="0"/>
              <a:t> Filter :</a:t>
            </a:r>
            <a:endParaRPr lang="zh-TW" altLang="en-US" sz="1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808820"/>
            <a:ext cx="4824536" cy="342687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3394" y="5083109"/>
            <a:ext cx="4763826" cy="1196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153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System Architecture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i="1" dirty="0"/>
              <a:t>Hash Function </a:t>
            </a:r>
            <a:r>
              <a:rPr lang="en-US" altLang="zh-TW" sz="2800" i="1" dirty="0" smtClean="0"/>
              <a:t>Consideration</a:t>
            </a:r>
          </a:p>
          <a:p>
            <a:pPr marL="0" indent="0">
              <a:buNone/>
            </a:pPr>
            <a:r>
              <a:rPr lang="en-US" altLang="zh-TW" sz="1800" dirty="0" smtClean="0"/>
              <a:t>The </a:t>
            </a:r>
            <a:r>
              <a:rPr lang="en-US" altLang="zh-TW" sz="1800" dirty="0"/>
              <a:t>number of hash functions used in BBF has major </a:t>
            </a:r>
            <a:r>
              <a:rPr lang="en-US" altLang="zh-TW" sz="1800" dirty="0" smtClean="0"/>
              <a:t>impact on system</a:t>
            </a:r>
          </a:p>
          <a:p>
            <a:pPr marL="0" indent="0">
              <a:buNone/>
            </a:pPr>
            <a:r>
              <a:rPr lang="en-US" altLang="zh-TW" sz="1800" dirty="0" smtClean="0"/>
              <a:t>performance </a:t>
            </a:r>
            <a:r>
              <a:rPr lang="en-US" altLang="zh-TW" sz="1800" dirty="0"/>
              <a:t>because it affects the false positive </a:t>
            </a:r>
            <a:r>
              <a:rPr lang="en-US" altLang="zh-TW" sz="1800" dirty="0" smtClean="0"/>
              <a:t>rate of </a:t>
            </a:r>
            <a:r>
              <a:rPr lang="en-US" altLang="zh-TW" sz="1800" dirty="0"/>
              <a:t>filter.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High </a:t>
            </a:r>
            <a:r>
              <a:rPr lang="en-US" altLang="zh-TW" sz="1800" dirty="0"/>
              <a:t>false positive rate means there will be </a:t>
            </a:r>
            <a:r>
              <a:rPr lang="en-US" altLang="zh-TW" sz="1800" dirty="0" smtClean="0"/>
              <a:t>more suspected </a:t>
            </a:r>
            <a:r>
              <a:rPr lang="en-US" altLang="zh-TW" sz="1800" dirty="0"/>
              <a:t>strings need to be </a:t>
            </a:r>
            <a:r>
              <a:rPr lang="en-US" altLang="zh-TW" sz="1800" dirty="0" smtClean="0"/>
              <a:t>checked .</a:t>
            </a:r>
          </a:p>
          <a:p>
            <a:pPr marL="0" indent="0">
              <a:buNone/>
            </a:pPr>
            <a:endParaRPr lang="zh-TW" altLang="en-US" sz="1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3234005"/>
            <a:ext cx="5472608" cy="305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37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System Architecture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i="1" dirty="0"/>
              <a:t>Comparison </a:t>
            </a:r>
            <a:r>
              <a:rPr lang="en-US" altLang="zh-TW" sz="2800" i="1" dirty="0" smtClean="0"/>
              <a:t>Unit</a:t>
            </a:r>
            <a:endParaRPr lang="en-US" altLang="zh-TW" sz="2800" i="1" dirty="0" smtClean="0"/>
          </a:p>
          <a:p>
            <a:pPr marL="0" indent="0">
              <a:buNone/>
            </a:pPr>
            <a:r>
              <a:rPr lang="en-US" altLang="zh-TW" sz="1800" dirty="0" smtClean="0"/>
              <a:t>It has </a:t>
            </a:r>
            <a:r>
              <a:rPr lang="en-US" altLang="zh-TW" sz="1800" dirty="0"/>
              <a:t>2 parts: </a:t>
            </a:r>
            <a:r>
              <a:rPr lang="en-US" altLang="zh-TW" sz="1800" dirty="0" smtClean="0"/>
              <a:t>the Priority FIFO </a:t>
            </a:r>
            <a:r>
              <a:rPr lang="en-US" altLang="zh-TW" sz="1800" dirty="0"/>
              <a:t>Module and Comparator Module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Priority FIFO : Collect all output data of BBU , and pass it to Comparator one by one.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Comparator </a:t>
            </a:r>
            <a:r>
              <a:rPr lang="en-US" altLang="zh-TW" sz="1800" dirty="0"/>
              <a:t>Module </a:t>
            </a:r>
            <a:r>
              <a:rPr lang="en-US" altLang="zh-TW" sz="1800" dirty="0" smtClean="0"/>
              <a:t>: Reads </a:t>
            </a:r>
            <a:r>
              <a:rPr lang="en-US" altLang="zh-TW" sz="1800" dirty="0"/>
              <a:t>data from Priority FIFO, uses </a:t>
            </a:r>
            <a:r>
              <a:rPr lang="en-US" altLang="zh-TW" sz="1800" dirty="0" smtClean="0"/>
              <a:t>this information </a:t>
            </a:r>
            <a:r>
              <a:rPr lang="en-US" altLang="zh-TW" sz="1800" dirty="0"/>
              <a:t>to compare original pattern from off-chip </a:t>
            </a:r>
            <a:r>
              <a:rPr lang="en-US" altLang="zh-TW" sz="1800" dirty="0" smtClean="0"/>
              <a:t>memory and </a:t>
            </a:r>
            <a:r>
              <a:rPr lang="en-US" altLang="zh-TW" sz="1800" dirty="0"/>
              <a:t>corresponding suspected string from on-chip memory.</a:t>
            </a:r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Whenever </a:t>
            </a:r>
            <a:r>
              <a:rPr lang="en-US" altLang="zh-TW" sz="1800" dirty="0"/>
              <a:t>an exact match is detected, the comparator </a:t>
            </a:r>
            <a:r>
              <a:rPr lang="en-US" altLang="zh-TW" sz="1800" dirty="0" smtClean="0"/>
              <a:t>will report </a:t>
            </a:r>
            <a:r>
              <a:rPr lang="en-US" altLang="zh-TW" sz="1800" dirty="0"/>
              <a:t>the pattern’s ID, terminate the system till the next </a:t>
            </a:r>
            <a:r>
              <a:rPr lang="en-US" altLang="zh-TW" sz="1800" dirty="0" smtClean="0"/>
              <a:t>stream arrives</a:t>
            </a:r>
            <a:r>
              <a:rPr lang="en-US" altLang="zh-TW" sz="1800" dirty="0"/>
              <a:t>.</a:t>
            </a:r>
            <a:endParaRPr lang="zh-TW" altLang="en-US" sz="1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8612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System Architecture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i="1" dirty="0"/>
              <a:t>Database </a:t>
            </a:r>
            <a:r>
              <a:rPr lang="en-US" altLang="zh-TW" sz="2800" i="1" dirty="0" smtClean="0"/>
              <a:t>update</a:t>
            </a:r>
          </a:p>
          <a:p>
            <a:pPr marL="0" indent="0">
              <a:buNone/>
            </a:pPr>
            <a:r>
              <a:rPr lang="en-US" altLang="zh-TW" sz="1800" dirty="0"/>
              <a:t>Our system mostly relies on memory: on-chip </a:t>
            </a:r>
            <a:r>
              <a:rPr lang="en-US" altLang="zh-TW" sz="1800" dirty="0" smtClean="0"/>
              <a:t>memory stores </a:t>
            </a:r>
            <a:r>
              <a:rPr lang="en-US" altLang="zh-TW" sz="1800" dirty="0"/>
              <a:t>index tables and off-chip memory stores original </a:t>
            </a:r>
            <a:r>
              <a:rPr lang="en-US" altLang="zh-TW" sz="1800" dirty="0" smtClean="0"/>
              <a:t>patterns Content.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/>
              <a:t>To remove a pattern out of </a:t>
            </a:r>
            <a:r>
              <a:rPr lang="en-US" altLang="zh-TW" sz="1800" dirty="0" smtClean="0"/>
              <a:t>database, we </a:t>
            </a:r>
            <a:r>
              <a:rPr lang="en-US" altLang="zh-TW" sz="1800" dirty="0"/>
              <a:t>simply change the value of pointer in off-chip memory </a:t>
            </a:r>
            <a:r>
              <a:rPr lang="en-US" altLang="zh-TW" sz="1800" dirty="0" smtClean="0"/>
              <a:t>to </a:t>
            </a:r>
            <a:r>
              <a:rPr lang="en-US" altLang="zh-TW" sz="1800" i="1" dirty="0" smtClean="0"/>
              <a:t>null</a:t>
            </a:r>
            <a:r>
              <a:rPr lang="en-US" altLang="zh-TW" sz="1800" dirty="0"/>
              <a:t>, when the Comparator notices this invalid value, it drops</a:t>
            </a:r>
          </a:p>
          <a:p>
            <a:pPr marL="0" indent="0">
              <a:buNone/>
            </a:pPr>
            <a:r>
              <a:rPr lang="en-US" altLang="zh-TW" sz="1800" dirty="0"/>
              <a:t>current suspected string, proceeds to examine the next string.</a:t>
            </a:r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Adding </a:t>
            </a:r>
            <a:r>
              <a:rPr lang="en-US" altLang="zh-TW" sz="1800" dirty="0"/>
              <a:t>new patterns is not easy as removing. The </a:t>
            </a:r>
            <a:r>
              <a:rPr lang="en-US" altLang="zh-TW" sz="1800" dirty="0" smtClean="0"/>
              <a:t>software running </a:t>
            </a:r>
            <a:r>
              <a:rPr lang="en-US" altLang="zh-TW" sz="1800" dirty="0"/>
              <a:t>on PC has to re-construct the index table then </a:t>
            </a:r>
            <a:r>
              <a:rPr lang="en-US" altLang="zh-TW" sz="1800" dirty="0" smtClean="0"/>
              <a:t>transmit new </a:t>
            </a:r>
            <a:r>
              <a:rPr lang="en-US" altLang="zh-TW" sz="1800" dirty="0"/>
              <a:t>index table’s value </a:t>
            </a:r>
            <a:r>
              <a:rPr lang="en-US" altLang="zh-TW" sz="1800" dirty="0" smtClean="0"/>
              <a:t>via Communication </a:t>
            </a:r>
            <a:r>
              <a:rPr lang="en-US" altLang="zh-TW" sz="1800" dirty="0"/>
              <a:t>Module in </a:t>
            </a:r>
            <a:r>
              <a:rPr lang="en-US" altLang="zh-TW" sz="1800" dirty="0" smtClean="0"/>
              <a:t>BBF system </a:t>
            </a:r>
            <a:r>
              <a:rPr lang="en-US" altLang="zh-TW" sz="1800" dirty="0"/>
              <a:t>to replace old index table.</a:t>
            </a:r>
            <a:endParaRPr lang="zh-TW" altLang="en-US" sz="1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14192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FPGA</a:t>
            </a:r>
            <a:r>
              <a:rPr lang="zh-TW" altLang="en-US" sz="3600" dirty="0"/>
              <a:t> </a:t>
            </a:r>
            <a:r>
              <a:rPr lang="en-US" altLang="zh-TW" sz="3600" dirty="0"/>
              <a:t>Performance Implementation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/>
              <a:t>Our system is implemented on the Altera DE2 </a:t>
            </a:r>
            <a:r>
              <a:rPr lang="en-US" altLang="zh-TW" sz="1800" dirty="0" smtClean="0"/>
              <a:t>Development and </a:t>
            </a:r>
            <a:r>
              <a:rPr lang="en-US" altLang="zh-TW" sz="1800" dirty="0"/>
              <a:t>Education board. The FPGA chip in DE2 is Cyclone </a:t>
            </a:r>
            <a:r>
              <a:rPr lang="en-US" altLang="zh-TW" sz="1800" dirty="0" smtClean="0"/>
              <a:t>II EP2C35F672C6</a:t>
            </a:r>
            <a:r>
              <a:rPr lang="en-US" altLang="zh-TW" sz="1800" dirty="0"/>
              <a:t>. We use </a:t>
            </a:r>
            <a:r>
              <a:rPr lang="en-US" altLang="zh-TW" sz="1800" dirty="0" err="1"/>
              <a:t>Quartus</a:t>
            </a:r>
            <a:r>
              <a:rPr lang="en-US" altLang="zh-TW" sz="1800" dirty="0"/>
              <a:t> II 9.1 Web Edition for </a:t>
            </a:r>
            <a:r>
              <a:rPr lang="en-US" altLang="zh-TW" sz="1800" dirty="0" smtClean="0"/>
              <a:t>hardware synthesis</a:t>
            </a:r>
            <a:r>
              <a:rPr lang="en-US" altLang="zh-TW" sz="1800" dirty="0"/>
              <a:t>, mapping, placing and routing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/>
              <a:t>W</a:t>
            </a:r>
            <a:r>
              <a:rPr lang="en-US" altLang="zh-TW" sz="1800" dirty="0" smtClean="0"/>
              <a:t>e </a:t>
            </a:r>
            <a:r>
              <a:rPr lang="en-US" altLang="zh-TW" sz="1800" dirty="0"/>
              <a:t>only implement the patterns </a:t>
            </a:r>
            <a:r>
              <a:rPr lang="en-US" altLang="zh-TW" sz="1800" dirty="0" smtClean="0"/>
              <a:t>of lengths </a:t>
            </a:r>
            <a:r>
              <a:rPr lang="en-US" altLang="zh-TW" sz="1800" dirty="0"/>
              <a:t>from 10 to 20 characters. There are 2751 patterns </a:t>
            </a:r>
            <a:r>
              <a:rPr lang="en-US" altLang="zh-TW" sz="1800" dirty="0" smtClean="0"/>
              <a:t>with total </a:t>
            </a:r>
            <a:r>
              <a:rPr lang="en-US" altLang="zh-TW" sz="1800" dirty="0"/>
              <a:t>of 43,951 characters in this range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endParaRPr lang="en-US" altLang="zh-TW" sz="1800" dirty="0"/>
          </a:p>
        </p:txBody>
      </p:sp>
    </p:spTree>
    <p:extLst>
      <p:ext uri="{BB962C8B-B14F-4D97-AF65-F5344CB8AC3E}">
        <p14:creationId xmlns:p14="http://schemas.microsoft.com/office/powerpoint/2010/main" val="228619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FPGA</a:t>
            </a:r>
            <a:r>
              <a:rPr lang="zh-TW" altLang="en-US" sz="3600" dirty="0"/>
              <a:t> </a:t>
            </a:r>
            <a:r>
              <a:rPr lang="en-US" altLang="zh-TW" sz="3600" dirty="0"/>
              <a:t>Performance Implementation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29320" y="1388498"/>
            <a:ext cx="5242979" cy="475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06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FPGA</a:t>
            </a:r>
            <a:r>
              <a:rPr lang="zh-TW" altLang="en-US" sz="3600" dirty="0"/>
              <a:t> </a:t>
            </a:r>
            <a:r>
              <a:rPr lang="en-US" altLang="zh-TW" sz="3600" dirty="0"/>
              <a:t>Performance Implementation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  <p:pic>
        <p:nvPicPr>
          <p:cNvPr id="3" name="內容版面配置區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55676" y="1808820"/>
            <a:ext cx="6137414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07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FPGA</a:t>
            </a:r>
            <a:r>
              <a:rPr lang="zh-TW" altLang="en-US" sz="3600" dirty="0"/>
              <a:t> </a:t>
            </a:r>
            <a:r>
              <a:rPr lang="en-US" altLang="zh-TW" sz="3600" dirty="0"/>
              <a:t>Performance Implementation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/>
              <a:t>Because of the </a:t>
            </a:r>
            <a:r>
              <a:rPr lang="en-US" altLang="zh-TW" sz="1800" dirty="0" smtClean="0"/>
              <a:t>limitation of </a:t>
            </a:r>
            <a:r>
              <a:rPr lang="en-US" altLang="zh-TW" sz="1800" dirty="0"/>
              <a:t>low-cost FPGA chip and of synthesis tool, our </a:t>
            </a:r>
            <a:r>
              <a:rPr lang="en-US" altLang="zh-TW" sz="1800" dirty="0" smtClean="0"/>
              <a:t>system can </a:t>
            </a:r>
            <a:r>
              <a:rPr lang="en-US" altLang="zh-TW" sz="1800" dirty="0"/>
              <a:t>only operate at 128 MHz (1Gbps).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Table </a:t>
            </a:r>
            <a:r>
              <a:rPr lang="en-US" altLang="zh-TW" sz="1800" dirty="0"/>
              <a:t>1 is the list </a:t>
            </a:r>
            <a:r>
              <a:rPr lang="en-US" altLang="zh-TW" sz="1800" dirty="0" smtClean="0"/>
              <a:t>of hardware </a:t>
            </a:r>
            <a:r>
              <a:rPr lang="en-US" altLang="zh-TW" sz="1800" dirty="0"/>
              <a:t>consumption for all components in the system </a:t>
            </a:r>
            <a:r>
              <a:rPr lang="en-US" altLang="zh-TW" sz="1800" dirty="0" smtClean="0"/>
              <a:t>which consists </a:t>
            </a:r>
            <a:r>
              <a:rPr lang="en-US" altLang="zh-TW" sz="1800" dirty="0"/>
              <a:t>of 9 SHUs, 11 BBUs with their index tables and </a:t>
            </a:r>
            <a:r>
              <a:rPr lang="en-US" altLang="zh-TW" sz="1800" dirty="0" smtClean="0"/>
              <a:t>FIFO, Comparator </a:t>
            </a:r>
            <a:r>
              <a:rPr lang="en-US" altLang="zh-TW" sz="1800" dirty="0"/>
              <a:t>Module, Priority FIFO and on-chip memory </a:t>
            </a:r>
            <a:r>
              <a:rPr lang="en-US" altLang="zh-TW" sz="1800" dirty="0" smtClean="0"/>
              <a:t>to save </a:t>
            </a:r>
            <a:r>
              <a:rPr lang="en-US" altLang="zh-TW" sz="1800" dirty="0"/>
              <a:t>suspected strings.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Our </a:t>
            </a:r>
            <a:r>
              <a:rPr lang="en-US" altLang="zh-TW" sz="1800" dirty="0"/>
              <a:t>system also uses 54.5 </a:t>
            </a:r>
            <a:r>
              <a:rPr lang="en-US" altLang="zh-TW" sz="1800" dirty="0" smtClean="0"/>
              <a:t>kilobytes available </a:t>
            </a:r>
            <a:r>
              <a:rPr lang="en-US" altLang="zh-TW" sz="1800" dirty="0"/>
              <a:t>off-chip memory on DE2 board to store all </a:t>
            </a:r>
            <a:r>
              <a:rPr lang="en-US" altLang="zh-TW" sz="1800" dirty="0" smtClean="0"/>
              <a:t>original patterns</a:t>
            </a:r>
            <a:r>
              <a:rPr lang="en-US" altLang="zh-TW" sz="1800" dirty="0"/>
              <a:t>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Table </a:t>
            </a:r>
            <a:r>
              <a:rPr lang="en-US" altLang="zh-TW" sz="1800" dirty="0"/>
              <a:t>2 shows the comparison of our system </a:t>
            </a:r>
            <a:r>
              <a:rPr lang="en-US" altLang="zh-TW" sz="1800" dirty="0" smtClean="0"/>
              <a:t>with previous </a:t>
            </a:r>
            <a:r>
              <a:rPr lang="en-US" altLang="zh-TW" sz="1800" dirty="0"/>
              <a:t>systems in on-chip memory </a:t>
            </a:r>
            <a:r>
              <a:rPr lang="en-US" altLang="zh-TW" sz="1800" dirty="0" smtClean="0"/>
              <a:t>usage</a:t>
            </a:r>
            <a:r>
              <a:rPr lang="en-US" altLang="zh-TW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510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dirty="0" smtClean="0"/>
              <a:t>Introduction</a:t>
            </a:r>
          </a:p>
          <a:p>
            <a:r>
              <a:rPr lang="en-US" altLang="zh-TW" sz="3200" dirty="0" smtClean="0"/>
              <a:t>Background</a:t>
            </a:r>
          </a:p>
          <a:p>
            <a:r>
              <a:rPr lang="en-US" altLang="zh-TW" sz="3200" dirty="0" smtClean="0"/>
              <a:t>System Architecture </a:t>
            </a:r>
          </a:p>
          <a:p>
            <a:r>
              <a:rPr lang="en-US" altLang="zh-TW" sz="3200" dirty="0" smtClean="0"/>
              <a:t>FPGA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Performance Implementation</a:t>
            </a:r>
          </a:p>
          <a:p>
            <a:r>
              <a:rPr lang="en-US" altLang="zh-TW" sz="3200" dirty="0" smtClean="0"/>
              <a:t>Conclusion</a:t>
            </a:r>
          </a:p>
          <a:p>
            <a:endParaRPr lang="en-US" altLang="zh-TW" sz="3200" dirty="0"/>
          </a:p>
          <a:p>
            <a:endParaRPr lang="zh-TW" altLang="en-US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022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>Conclusion</a:t>
            </a:r>
            <a:endParaRPr lang="en-US" altLang="zh-TW" sz="36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/>
              <a:t>Our system is an effective solution to accelerate the </a:t>
            </a:r>
            <a:r>
              <a:rPr lang="en-US" altLang="zh-TW" sz="1800" dirty="0" smtClean="0"/>
              <a:t>performance of </a:t>
            </a:r>
            <a:r>
              <a:rPr lang="en-US" altLang="zh-TW" sz="1800" dirty="0"/>
              <a:t>pattern matching in </a:t>
            </a:r>
            <a:r>
              <a:rPr lang="en-US" altLang="zh-TW" sz="1800" dirty="0" err="1"/>
              <a:t>ClamAV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r>
              <a:rPr lang="en-US" altLang="zh-TW" sz="1800" dirty="0"/>
              <a:t>The </a:t>
            </a:r>
            <a:r>
              <a:rPr lang="en-US" altLang="zh-TW" sz="1800" dirty="0" smtClean="0"/>
              <a:t>novel aspect </a:t>
            </a:r>
            <a:r>
              <a:rPr lang="en-US" altLang="zh-TW" sz="1800" dirty="0"/>
              <a:t>of this system is the combination of Bloom Filter and </a:t>
            </a:r>
            <a:r>
              <a:rPr lang="en-US" altLang="zh-TW" sz="1800" dirty="0" err="1" smtClean="0"/>
              <a:t>Bloomier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Filter </a:t>
            </a:r>
            <a:r>
              <a:rPr lang="en-US" altLang="zh-TW" sz="1800" dirty="0"/>
              <a:t>to minimize the off-chip memory access times for </a:t>
            </a:r>
            <a:r>
              <a:rPr lang="en-US" altLang="zh-TW" sz="1800" dirty="0" smtClean="0"/>
              <a:t>exact pattern </a:t>
            </a:r>
            <a:r>
              <a:rPr lang="en-US" altLang="zh-TW" sz="1800" dirty="0"/>
              <a:t>comparison.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In </a:t>
            </a:r>
            <a:r>
              <a:rPr lang="en-US" altLang="zh-TW" sz="1800" dirty="0"/>
              <a:t>near future, our system will support all </a:t>
            </a:r>
            <a:r>
              <a:rPr lang="en-US" altLang="zh-TW" sz="1800" dirty="0" err="1"/>
              <a:t>ClamAV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simple patterns </a:t>
            </a:r>
            <a:r>
              <a:rPr lang="en-US" altLang="zh-TW" sz="1800" dirty="0"/>
              <a:t>and some kinds of wildcard.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We </a:t>
            </a:r>
            <a:r>
              <a:rPr lang="en-US" altLang="zh-TW" sz="1800" dirty="0"/>
              <a:t>also intend to create </a:t>
            </a:r>
            <a:r>
              <a:rPr lang="en-US" altLang="zh-TW" sz="1800" dirty="0" smtClean="0"/>
              <a:t>a system </a:t>
            </a:r>
            <a:r>
              <a:rPr lang="en-US" altLang="zh-TW" sz="1800" dirty="0"/>
              <a:t>called Hybrid Antivirus Solution, which is a </a:t>
            </a:r>
            <a:r>
              <a:rPr lang="en-US" altLang="zh-TW" sz="1800" dirty="0" smtClean="0"/>
              <a:t>combination of </a:t>
            </a:r>
            <a:r>
              <a:rPr lang="en-US" altLang="zh-TW" sz="1800" dirty="0"/>
              <a:t>hardware and software to take full advantage of </a:t>
            </a:r>
            <a:r>
              <a:rPr lang="en-US" altLang="zh-TW" sz="1800" dirty="0" smtClean="0"/>
              <a:t>high speed</a:t>
            </a: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/>
              <a:t>FPGA-based system as well as flexibility of PC application.</a:t>
            </a:r>
          </a:p>
          <a:p>
            <a:pPr marL="0" indent="0">
              <a:buNone/>
            </a:pPr>
            <a:r>
              <a:rPr lang="en-US" altLang="zh-TW" sz="1800" dirty="0" smtClean="0"/>
              <a:t>An </a:t>
            </a:r>
            <a:r>
              <a:rPr lang="en-US" altLang="zh-TW" sz="1800" dirty="0"/>
              <a:t>anti-virus application running on PC uses some </a:t>
            </a:r>
            <a:r>
              <a:rPr lang="en-US" altLang="zh-TW" sz="1800" dirty="0" smtClean="0"/>
              <a:t>heuristic algorithms </a:t>
            </a:r>
            <a:r>
              <a:rPr lang="en-US" altLang="zh-TW" sz="1800" dirty="0"/>
              <a:t>to discover unknown viruses while </a:t>
            </a:r>
            <a:r>
              <a:rPr lang="en-US" altLang="zh-TW" sz="1800" dirty="0" smtClean="0"/>
              <a:t>FPGA-based system </a:t>
            </a:r>
            <a:r>
              <a:rPr lang="en-US" altLang="zh-TW" sz="1800" dirty="0"/>
              <a:t>scans the file stream in order to detect known </a:t>
            </a:r>
            <a:r>
              <a:rPr lang="en-US" altLang="zh-TW" sz="1800" dirty="0" smtClean="0"/>
              <a:t>viruses by </a:t>
            </a:r>
            <a:r>
              <a:rPr lang="en-US" altLang="zh-TW" sz="1800" dirty="0"/>
              <a:t>their signatures.</a:t>
            </a:r>
          </a:p>
        </p:txBody>
      </p:sp>
    </p:spTree>
    <p:extLst>
      <p:ext uri="{BB962C8B-B14F-4D97-AF65-F5344CB8AC3E}">
        <p14:creationId xmlns:p14="http://schemas.microsoft.com/office/powerpoint/2010/main" val="370289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75556" y="1435561"/>
            <a:ext cx="76962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1800" dirty="0"/>
              <a:t>Nowadays, along with the development of internet, </a:t>
            </a:r>
            <a:r>
              <a:rPr lang="en-US" altLang="zh-TW" sz="1800" dirty="0" smtClean="0"/>
              <a:t>information security </a:t>
            </a:r>
            <a:r>
              <a:rPr lang="en-US" altLang="zh-TW" sz="1800" dirty="0"/>
              <a:t>is becoming more and more critical.  </a:t>
            </a:r>
            <a:r>
              <a:rPr lang="en-US" altLang="zh-TW" sz="1800" dirty="0" smtClean="0"/>
              <a:t>One </a:t>
            </a:r>
            <a:r>
              <a:rPr lang="en-US" altLang="zh-TW" sz="1800" dirty="0"/>
              <a:t>of </a:t>
            </a:r>
            <a:r>
              <a:rPr lang="en-US" altLang="zh-TW" sz="1800" dirty="0" smtClean="0"/>
              <a:t>the most </a:t>
            </a:r>
            <a:r>
              <a:rPr lang="en-US" altLang="zh-TW" sz="1800" dirty="0"/>
              <a:t>important aspects in this field is antivirus.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Although there are </a:t>
            </a:r>
            <a:r>
              <a:rPr lang="en-US" altLang="zh-TW" sz="1800" dirty="0"/>
              <a:t>many improvements in antivirus programs, they still have</a:t>
            </a:r>
          </a:p>
          <a:p>
            <a:pPr marL="0" indent="0">
              <a:buNone/>
            </a:pPr>
            <a:r>
              <a:rPr lang="en-US" altLang="zh-TW" sz="1800" dirty="0"/>
              <a:t>to match a file stream with static patterns of known viruses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This </a:t>
            </a:r>
            <a:r>
              <a:rPr lang="en-US" altLang="zh-TW" sz="1800" dirty="0"/>
              <a:t>process occupies a noticeable amount of resource </a:t>
            </a:r>
            <a:r>
              <a:rPr lang="en-US" altLang="zh-TW" sz="1800" dirty="0" smtClean="0"/>
              <a:t>and slows </a:t>
            </a:r>
            <a:r>
              <a:rPr lang="en-US" altLang="zh-TW" sz="1800" dirty="0"/>
              <a:t>down entire system due to the growing number of viruses.</a:t>
            </a:r>
          </a:p>
          <a:p>
            <a:pPr marL="0" indent="0">
              <a:buNone/>
            </a:pPr>
            <a:r>
              <a:rPr lang="en-US" altLang="zh-TW" sz="1800" dirty="0"/>
              <a:t>In addition, software-based solution can not catch up </a:t>
            </a:r>
            <a:r>
              <a:rPr lang="en-US" altLang="zh-TW" sz="1800" dirty="0" smtClean="0"/>
              <a:t>with the </a:t>
            </a:r>
            <a:r>
              <a:rPr lang="en-US" altLang="zh-TW" sz="1800" dirty="0"/>
              <a:t>gigabit networks.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FPGA-based </a:t>
            </a:r>
            <a:r>
              <a:rPr lang="en-US" altLang="zh-TW" sz="1800" dirty="0"/>
              <a:t>system is one of </a:t>
            </a:r>
            <a:r>
              <a:rPr lang="en-US" altLang="zh-TW" sz="1800" dirty="0" smtClean="0"/>
              <a:t>popular hardware </a:t>
            </a:r>
            <a:r>
              <a:rPr lang="en-US" altLang="zh-TW" sz="1800" dirty="0"/>
              <a:t>technologies because of its high speed operation </a:t>
            </a:r>
            <a:r>
              <a:rPr lang="en-US" altLang="zh-TW" sz="1800" dirty="0" smtClean="0"/>
              <a:t>and flexibility </a:t>
            </a:r>
            <a:r>
              <a:rPr lang="en-US" altLang="zh-TW" sz="1800" dirty="0"/>
              <a:t>in changing application.</a:t>
            </a:r>
          </a:p>
        </p:txBody>
      </p:sp>
    </p:spTree>
    <p:extLst>
      <p:ext uri="{BB962C8B-B14F-4D97-AF65-F5344CB8AC3E}">
        <p14:creationId xmlns:p14="http://schemas.microsoft.com/office/powerpoint/2010/main" val="256579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Background (Bloom Filter )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dirty="0" smtClean="0"/>
              <a:t>Bloom Filter :</a:t>
            </a:r>
          </a:p>
          <a:p>
            <a:pPr marL="0" indent="0">
              <a:buNone/>
            </a:pPr>
            <a:r>
              <a:rPr lang="en-US" altLang="zh-TW" sz="1800" dirty="0" smtClean="0"/>
              <a:t>A method to use </a:t>
            </a:r>
            <a:r>
              <a:rPr lang="en-US" altLang="zh-TW" sz="1800" dirty="0"/>
              <a:t>an index table </a:t>
            </a:r>
            <a:r>
              <a:rPr lang="en-US" altLang="zh-TW" sz="1800" dirty="0" smtClean="0"/>
              <a:t>to check </a:t>
            </a:r>
            <a:r>
              <a:rPr lang="en-US" altLang="zh-TW" sz="1800" dirty="0"/>
              <a:t>the existence of a given string in a pre-defined </a:t>
            </a:r>
            <a:r>
              <a:rPr lang="en-US" altLang="zh-TW" sz="1800" dirty="0" smtClean="0"/>
              <a:t>set .</a:t>
            </a:r>
          </a:p>
          <a:p>
            <a:pPr marL="0" indent="0">
              <a:buNone/>
            </a:pPr>
            <a:r>
              <a:rPr lang="en-US" altLang="zh-TW" sz="1800" dirty="0" smtClean="0"/>
              <a:t>Initially, all </a:t>
            </a:r>
            <a:r>
              <a:rPr lang="en-US" altLang="zh-TW" sz="1800" dirty="0"/>
              <a:t>entries in the 1-bit-array index table are set to '0'.</a:t>
            </a:r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Each </a:t>
            </a:r>
            <a:r>
              <a:rPr lang="en-US" altLang="zh-TW" sz="1800" dirty="0"/>
              <a:t>member of pre-defined set is then hashed to </a:t>
            </a:r>
            <a:r>
              <a:rPr lang="en-US" altLang="zh-TW" sz="1800" i="1" dirty="0"/>
              <a:t>k </a:t>
            </a:r>
            <a:r>
              <a:rPr lang="en-US" altLang="zh-TW" sz="1800" dirty="0"/>
              <a:t>positions </a:t>
            </a:r>
            <a:r>
              <a:rPr lang="en-US" altLang="zh-TW" sz="1800" dirty="0" smtClean="0"/>
              <a:t>in the </a:t>
            </a:r>
            <a:r>
              <a:rPr lang="en-US" altLang="zh-TW" sz="1800" dirty="0"/>
              <a:t>index table by </a:t>
            </a:r>
            <a:r>
              <a:rPr lang="en-US" altLang="zh-TW" sz="1800" i="1" dirty="0"/>
              <a:t>k </a:t>
            </a:r>
            <a:r>
              <a:rPr lang="en-US" altLang="zh-TW" sz="1800" dirty="0"/>
              <a:t>hash functions, entries corresponding </a:t>
            </a:r>
            <a:r>
              <a:rPr lang="en-US" altLang="zh-TW" sz="1800" dirty="0" smtClean="0"/>
              <a:t>with those </a:t>
            </a:r>
            <a:r>
              <a:rPr lang="en-US" altLang="zh-TW" sz="1800" dirty="0"/>
              <a:t>positions are set to '1'.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This </a:t>
            </a:r>
            <a:r>
              <a:rPr lang="en-US" altLang="zh-TW" sz="1800" dirty="0"/>
              <a:t>process is repeated until </a:t>
            </a:r>
            <a:r>
              <a:rPr lang="en-US" altLang="zh-TW" sz="1800" dirty="0" smtClean="0"/>
              <a:t>all members </a:t>
            </a:r>
            <a:r>
              <a:rPr lang="en-US" altLang="zh-TW" sz="1800" dirty="0"/>
              <a:t>of pre-defined set are hashed to index table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Suppose  k = 3 :</a:t>
            </a:r>
          </a:p>
          <a:p>
            <a:pPr marL="0" indent="0">
              <a:buNone/>
            </a:pPr>
            <a:r>
              <a:rPr lang="en-US" altLang="zh-TW" sz="1800" dirty="0" smtClean="0"/>
              <a:t>Xi = element</a:t>
            </a:r>
            <a:endParaRPr lang="zh-TW" altLang="en-US" sz="1800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4509120"/>
            <a:ext cx="4970970" cy="143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58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Background (Bloom Filter )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/>
              <a:t>Membership of a string is checked in similar method.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At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first</a:t>
            </a:r>
            <a:r>
              <a:rPr lang="en-US" altLang="zh-TW" sz="1800" dirty="0"/>
              <a:t>, that string is fed to </a:t>
            </a:r>
            <a:r>
              <a:rPr lang="en-US" altLang="zh-TW" sz="1800" i="1" dirty="0"/>
              <a:t>k </a:t>
            </a:r>
            <a:r>
              <a:rPr lang="en-US" altLang="zh-TW" sz="1800" dirty="0"/>
              <a:t>hash functions above to get </a:t>
            </a:r>
            <a:r>
              <a:rPr lang="en-US" altLang="zh-TW" sz="1800" i="1" dirty="0"/>
              <a:t>k </a:t>
            </a:r>
            <a:r>
              <a:rPr lang="en-US" altLang="zh-TW" sz="1800" dirty="0"/>
              <a:t>entries</a:t>
            </a:r>
          </a:p>
          <a:p>
            <a:pPr marL="0" indent="0">
              <a:buNone/>
            </a:pPr>
            <a:r>
              <a:rPr lang="en-US" altLang="zh-TW" sz="1800" dirty="0"/>
              <a:t>in the index table.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If </a:t>
            </a:r>
            <a:r>
              <a:rPr lang="en-US" altLang="zh-TW" sz="1800" dirty="0"/>
              <a:t>one of these entries is '0', this string is </a:t>
            </a:r>
            <a:r>
              <a:rPr lang="en-US" altLang="zh-TW" sz="1800" dirty="0" smtClean="0"/>
              <a:t>not member </a:t>
            </a:r>
            <a:r>
              <a:rPr lang="en-US" altLang="zh-TW" sz="1800" dirty="0"/>
              <a:t>of the set, otherwise, the existence of this string in </a:t>
            </a:r>
            <a:r>
              <a:rPr lang="en-US" altLang="zh-TW" sz="1800" dirty="0" smtClean="0"/>
              <a:t>the set </a:t>
            </a:r>
            <a:r>
              <a:rPr lang="en-US" altLang="zh-TW" sz="1800" dirty="0"/>
              <a:t>is uncertain and further check is required.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This uncertainty is </a:t>
            </a:r>
            <a:r>
              <a:rPr lang="en-US" altLang="zh-TW" sz="1800" dirty="0"/>
              <a:t>caused by "false positive" problem in hash-based system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/>
              <a:t>Probability of false positive depends on number of hash </a:t>
            </a:r>
            <a:r>
              <a:rPr lang="en-US" altLang="zh-TW" sz="1800" dirty="0" smtClean="0"/>
              <a:t>functions (</a:t>
            </a:r>
            <a:r>
              <a:rPr lang="en-US" altLang="zh-TW" sz="1800" i="1" dirty="0" smtClean="0"/>
              <a:t>k</a:t>
            </a:r>
            <a:r>
              <a:rPr lang="en-US" altLang="zh-TW" sz="1800" dirty="0"/>
              <a:t>), size of set (</a:t>
            </a:r>
            <a:r>
              <a:rPr lang="en-US" altLang="zh-TW" sz="1800" i="1" dirty="0"/>
              <a:t>n</a:t>
            </a:r>
            <a:r>
              <a:rPr lang="en-US" altLang="zh-TW" sz="1800" dirty="0"/>
              <a:t>) and length of index table (</a:t>
            </a:r>
            <a:r>
              <a:rPr lang="en-US" altLang="zh-TW" sz="1800" i="1" dirty="0"/>
              <a:t>m</a:t>
            </a:r>
            <a:r>
              <a:rPr lang="en-US" altLang="zh-TW" sz="1800" dirty="0" smtClean="0"/>
              <a:t>).</a:t>
            </a:r>
          </a:p>
          <a:p>
            <a:pPr marL="0" indent="0">
              <a:buNone/>
            </a:pPr>
            <a:endParaRPr lang="zh-TW" altLang="en-US" sz="1800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4903483"/>
            <a:ext cx="2844316" cy="1081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32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Background (</a:t>
            </a:r>
            <a:r>
              <a:rPr lang="en-US" altLang="zh-TW" sz="3600" dirty="0" err="1" smtClean="0"/>
              <a:t>Bloomier</a:t>
            </a:r>
            <a:r>
              <a:rPr lang="en-US" altLang="zh-TW" sz="3600" dirty="0" smtClean="0"/>
              <a:t> </a:t>
            </a:r>
            <a:r>
              <a:rPr lang="en-US" altLang="zh-TW" sz="3600" dirty="0"/>
              <a:t>Filter )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400" dirty="0" err="1" smtClean="0"/>
              <a:t>Bloomier</a:t>
            </a:r>
            <a:r>
              <a:rPr lang="en-US" altLang="zh-TW" sz="2400" dirty="0" smtClean="0"/>
              <a:t> Filter :</a:t>
            </a:r>
          </a:p>
          <a:p>
            <a:pPr marL="0" indent="0">
              <a:buNone/>
            </a:pPr>
            <a:r>
              <a:rPr lang="en-US" altLang="zh-TW" sz="1800" dirty="0" smtClean="0"/>
              <a:t> It</a:t>
            </a:r>
            <a:r>
              <a:rPr lang="en-US" altLang="zh-TW" sz="1800" dirty="0"/>
              <a:t> </a:t>
            </a:r>
            <a:r>
              <a:rPr lang="en-US" altLang="zh-TW" sz="1800" dirty="0" smtClean="0"/>
              <a:t>can </a:t>
            </a:r>
            <a:r>
              <a:rPr lang="en-US" altLang="zh-TW" sz="1800" dirty="0"/>
              <a:t>show exactly which pattern in the set is the best match </a:t>
            </a:r>
            <a:r>
              <a:rPr lang="en-US" altLang="zh-TW" sz="1800" dirty="0" smtClean="0"/>
              <a:t>with the </a:t>
            </a:r>
            <a:r>
              <a:rPr lang="en-US" altLang="zh-TW" sz="1800" dirty="0"/>
              <a:t>searched string so the query time is constant.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err="1" smtClean="0"/>
              <a:t>Bloomier</a:t>
            </a:r>
            <a:r>
              <a:rPr lang="en-US" altLang="zh-TW" sz="1800" dirty="0" smtClean="0"/>
              <a:t> Filter’s </a:t>
            </a:r>
            <a:r>
              <a:rPr lang="en-US" altLang="zh-TW" sz="1800" dirty="0"/>
              <a:t>algorithm is similar to Bloom Filter but its index </a:t>
            </a:r>
            <a:r>
              <a:rPr lang="en-US" altLang="zh-TW" sz="1800" dirty="0" smtClean="0"/>
              <a:t>table is </a:t>
            </a:r>
            <a:r>
              <a:rPr lang="en-US" altLang="zh-TW" sz="1800" dirty="0"/>
              <a:t>constructed in a different method.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It stores more information in one entry, as a result, size of each entry depends on which information is encoded. </a:t>
            </a:r>
          </a:p>
          <a:p>
            <a:pPr marL="0" indent="0">
              <a:buNone/>
            </a:pPr>
            <a:endParaRPr lang="en-US" altLang="zh-TW" sz="1800" dirty="0"/>
          </a:p>
        </p:txBody>
      </p:sp>
    </p:spTree>
    <p:extLst>
      <p:ext uri="{BB962C8B-B14F-4D97-AF65-F5344CB8AC3E}">
        <p14:creationId xmlns:p14="http://schemas.microsoft.com/office/powerpoint/2010/main" val="197671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Background (</a:t>
            </a:r>
            <a:r>
              <a:rPr lang="en-US" altLang="zh-TW" sz="3600" dirty="0" err="1"/>
              <a:t>Bloomier</a:t>
            </a:r>
            <a:r>
              <a:rPr lang="en-US" altLang="zh-TW" sz="3600" dirty="0"/>
              <a:t> Filter )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2" name="內容版面配置區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1560" y="1592796"/>
            <a:ext cx="8290558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84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System Architecture 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endParaRPr lang="zh-TW" altLang="en-US" sz="1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7644" y="1365583"/>
            <a:ext cx="6034088" cy="4910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12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System Architecture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1800" dirty="0"/>
              <a:t>Our BBF system in Fig. 2 </a:t>
            </a:r>
            <a:r>
              <a:rPr lang="en-US" altLang="zh-TW" sz="1800" dirty="0" smtClean="0"/>
              <a:t>.</a:t>
            </a:r>
          </a:p>
          <a:p>
            <a:pPr marL="0" indent="0">
              <a:buNone/>
            </a:pPr>
            <a:r>
              <a:rPr lang="en-US" altLang="zh-TW" sz="1800" dirty="0" smtClean="0"/>
              <a:t>It includes </a:t>
            </a:r>
            <a:r>
              <a:rPr lang="en-US" altLang="zh-TW" sz="1800" dirty="0"/>
              <a:t>a Character </a:t>
            </a:r>
            <a:r>
              <a:rPr lang="en-US" altLang="zh-TW" sz="1800" dirty="0" smtClean="0"/>
              <a:t>Scanning Unit</a:t>
            </a:r>
            <a:r>
              <a:rPr lang="en-US" altLang="zh-TW" sz="1800" dirty="0"/>
              <a:t>, a Comparison Unit and an Off-chip Memory to </a:t>
            </a:r>
            <a:r>
              <a:rPr lang="en-US" altLang="zh-TW" sz="1800" dirty="0" smtClean="0"/>
              <a:t>store original </a:t>
            </a:r>
            <a:r>
              <a:rPr lang="en-US" altLang="zh-TW" sz="1800" dirty="0"/>
              <a:t>patterns.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There </a:t>
            </a:r>
            <a:r>
              <a:rPr lang="en-US" altLang="zh-TW" sz="1800" dirty="0"/>
              <a:t>are 3 main components in </a:t>
            </a:r>
            <a:r>
              <a:rPr lang="en-US" altLang="zh-TW" sz="1800" dirty="0" smtClean="0"/>
              <a:t>Character Scanning </a:t>
            </a:r>
            <a:r>
              <a:rPr lang="en-US" altLang="zh-TW" sz="1800" dirty="0"/>
              <a:t>Unit: Standalone Hash Unit (SHU), Bloom </a:t>
            </a:r>
            <a:r>
              <a:rPr lang="en-US" altLang="zh-TW" sz="1800" dirty="0" smtClean="0"/>
              <a:t>–</a:t>
            </a:r>
            <a:r>
              <a:rPr lang="en-US" altLang="zh-TW" sz="1800" dirty="0" err="1" smtClean="0"/>
              <a:t>Bloomier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Unit (BBU) and On-chip Memory to store suspected</a:t>
            </a:r>
          </a:p>
          <a:p>
            <a:pPr marL="0" indent="0">
              <a:buNone/>
            </a:pPr>
            <a:r>
              <a:rPr lang="en-US" altLang="zh-TW" sz="1800" dirty="0"/>
              <a:t>strings.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If </a:t>
            </a:r>
            <a:r>
              <a:rPr lang="en-US" altLang="zh-TW" sz="1800" dirty="0"/>
              <a:t>one of BBUs signals a match, the address of </a:t>
            </a:r>
            <a:r>
              <a:rPr lang="en-US" altLang="zh-TW" sz="1800" dirty="0" smtClean="0"/>
              <a:t>correlated original </a:t>
            </a:r>
            <a:r>
              <a:rPr lang="en-US" altLang="zh-TW" sz="1800" dirty="0"/>
              <a:t>pattern and current scanning string (</a:t>
            </a:r>
            <a:r>
              <a:rPr lang="en-US" altLang="zh-TW" sz="1800" dirty="0" smtClean="0"/>
              <a:t>suspected string</a:t>
            </a:r>
            <a:r>
              <a:rPr lang="en-US" altLang="zh-TW" sz="1800" dirty="0"/>
              <a:t>) are passed to Comparison Unit to determine </a:t>
            </a:r>
            <a:r>
              <a:rPr lang="en-US" altLang="zh-TW" sz="1800" dirty="0" smtClean="0"/>
              <a:t>whether that </a:t>
            </a:r>
            <a:r>
              <a:rPr lang="en-US" altLang="zh-TW" sz="1800" dirty="0"/>
              <a:t>string is identical with original pattern. 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r>
              <a:rPr lang="en-US" altLang="zh-TW" sz="1800" dirty="0" smtClean="0"/>
              <a:t>When </a:t>
            </a:r>
            <a:r>
              <a:rPr lang="en-US" altLang="zh-TW" sz="1800" dirty="0"/>
              <a:t>the </a:t>
            </a:r>
            <a:r>
              <a:rPr lang="en-US" altLang="zh-TW" sz="1800" dirty="0" smtClean="0"/>
              <a:t>exact match </a:t>
            </a:r>
            <a:r>
              <a:rPr lang="en-US" altLang="zh-TW" sz="1800" dirty="0"/>
              <a:t>is confirmed, our system reports this match together</a:t>
            </a:r>
          </a:p>
          <a:p>
            <a:pPr marL="0" indent="0">
              <a:buNone/>
            </a:pPr>
            <a:r>
              <a:rPr lang="en-US" altLang="zh-TW" sz="1800" dirty="0"/>
              <a:t>with ID of the pattern.</a:t>
            </a:r>
            <a:endParaRPr lang="zh-TW" altLang="en-US" sz="1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5450209"/>
      </p:ext>
    </p:extLst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Cambr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93216</TotalTime>
  <Words>1835</Words>
  <Application>Microsoft Office PowerPoint</Application>
  <PresentationFormat>如螢幕大小 (4:3)</PresentationFormat>
  <Paragraphs>219</Paragraphs>
  <Slides>20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8" baseType="lpstr">
      <vt:lpstr>新細明體</vt:lpstr>
      <vt:lpstr>標楷體</vt:lpstr>
      <vt:lpstr>Arial</vt:lpstr>
      <vt:lpstr>Arial Black</vt:lpstr>
      <vt:lpstr>Cambria</vt:lpstr>
      <vt:lpstr>Times New Roman</vt:lpstr>
      <vt:lpstr>Wingdings</vt:lpstr>
      <vt:lpstr>Studio</vt:lpstr>
      <vt:lpstr>High Performance Pattern Matching using Bloom–Bloomier Filter</vt:lpstr>
      <vt:lpstr>Outline</vt:lpstr>
      <vt:lpstr>Introduction</vt:lpstr>
      <vt:lpstr>Background (Bloom Filter )</vt:lpstr>
      <vt:lpstr>Background (Bloom Filter )</vt:lpstr>
      <vt:lpstr>Background (Bloomier Filter )</vt:lpstr>
      <vt:lpstr>Background (Bloomier Filter )</vt:lpstr>
      <vt:lpstr>System Architecture </vt:lpstr>
      <vt:lpstr>System Architecture </vt:lpstr>
      <vt:lpstr>System Architecture </vt:lpstr>
      <vt:lpstr>System Architecture </vt:lpstr>
      <vt:lpstr>System Architecture </vt:lpstr>
      <vt:lpstr>System Architecture </vt:lpstr>
      <vt:lpstr>System Architecture </vt:lpstr>
      <vt:lpstr>System Architecture </vt:lpstr>
      <vt:lpstr>FPGA Performance Implementation</vt:lpstr>
      <vt:lpstr>FPGA Performance Implementation</vt:lpstr>
      <vt:lpstr>FPGA Performance Implementation</vt:lpstr>
      <vt:lpstr>FPGA Performance Implementation</vt:lpstr>
      <vt:lpstr>Conclusion</vt:lpstr>
    </vt:vector>
  </TitlesOfParts>
  <Company>mediahome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mike</cp:lastModifiedBy>
  <cp:revision>3453</cp:revision>
  <cp:lastPrinted>2013-07-22T14:09:02Z</cp:lastPrinted>
  <dcterms:created xsi:type="dcterms:W3CDTF">2004-07-16T19:12:18Z</dcterms:created>
  <dcterms:modified xsi:type="dcterms:W3CDTF">2017-08-08T13:20:31Z</dcterms:modified>
</cp:coreProperties>
</file>