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1" r:id="rId1"/>
  </p:sldMasterIdLst>
  <p:notesMasterIdLst>
    <p:notesMasterId r:id="rId22"/>
  </p:notesMasterIdLst>
  <p:handoutMasterIdLst>
    <p:handoutMasterId r:id="rId23"/>
  </p:handoutMasterIdLst>
  <p:sldIdLst>
    <p:sldId id="353" r:id="rId2"/>
    <p:sldId id="514" r:id="rId3"/>
    <p:sldId id="489" r:id="rId4"/>
    <p:sldId id="568" r:id="rId5"/>
    <p:sldId id="567" r:id="rId6"/>
    <p:sldId id="569" r:id="rId7"/>
    <p:sldId id="570" r:id="rId8"/>
    <p:sldId id="571" r:id="rId9"/>
    <p:sldId id="572" r:id="rId10"/>
    <p:sldId id="573" r:id="rId11"/>
    <p:sldId id="574" r:id="rId12"/>
    <p:sldId id="575" r:id="rId13"/>
    <p:sldId id="576" r:id="rId14"/>
    <p:sldId id="577" r:id="rId15"/>
    <p:sldId id="578" r:id="rId16"/>
    <p:sldId id="559" r:id="rId17"/>
    <p:sldId id="580" r:id="rId18"/>
    <p:sldId id="581" r:id="rId19"/>
    <p:sldId id="579" r:id="rId20"/>
    <p:sldId id="545" r:id="rId21"/>
  </p:sldIdLst>
  <p:sldSz cx="9144000" cy="6858000" type="screen4x3"/>
  <p:notesSz cx="9874250" cy="6797675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>
          <p15:clr>
            <a:srgbClr val="A4A3A4"/>
          </p15:clr>
        </p15:guide>
        <p15:guide id="2" pos="311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Wes" initials="J" lastIdx="1" clrIdx="0">
    <p:extLst>
      <p:ext uri="{19B8F6BF-5375-455C-9EA6-DF929625EA0E}">
        <p15:presenceInfo xmlns:p15="http://schemas.microsoft.com/office/powerpoint/2012/main" userId="JaWes" providerId="None"/>
      </p:ext>
    </p:extLst>
  </p:cmAuthor>
  <p:cmAuthor id="2" name="mike" initials="m" lastIdx="1" clrIdx="1">
    <p:extLst>
      <p:ext uri="{19B8F6BF-5375-455C-9EA6-DF929625EA0E}">
        <p15:presenceInfo xmlns:p15="http://schemas.microsoft.com/office/powerpoint/2012/main" userId="mik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3300"/>
    <a:srgbClr val="0000FF"/>
    <a:srgbClr val="66FF33"/>
    <a:srgbClr val="EBEBFF"/>
    <a:srgbClr val="E7E7FF"/>
    <a:srgbClr val="E1E1FF"/>
    <a:srgbClr val="CCCCFF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淺色樣式 2 - 輔色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淺色樣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淺色樣式 3 - 輔色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7AC3CCA-C797-4891-BE02-D94E43425B78}" styleName="中等深淺樣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中等深淺樣式 1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2833802-FEF1-4C79-8D5D-14CF1EAF98D9}" styleName="淺色樣式 2 - 輔色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1EBBBCC-DAD2-459C-BE2E-F6DE35CF9A28}" styleName="深色樣式 2 - 輔色 3/輔色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CAF9ED-07DC-4A11-8D7F-57B35C25682E}" styleName="中等深淺樣式 1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ABFCF23-3B69-468F-B69F-88F6DE6A72F2}" styleName="中等深淺樣式 1 - 輔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E171933-4619-4E11-9A3F-F7608DF75F80}" styleName="中等深淺樣式 1 - 輔色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2A488322-F2BA-4B5B-9748-0D474271808F}" styleName="中等深淺樣式 3 - 輔色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FECB4D8-DB02-4DC6-A0A2-4F2EBAE1DC90}" styleName="中等深淺樣式 1 - 輔色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9D7B26C5-4107-4FEC-AEDC-1716B250A1EF}" styleName="淺色樣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126" autoAdjust="0"/>
    <p:restoredTop sz="88300" autoAdjust="0"/>
  </p:normalViewPr>
  <p:slideViewPr>
    <p:cSldViewPr>
      <p:cViewPr varScale="1">
        <p:scale>
          <a:sx n="102" d="100"/>
          <a:sy n="102" d="100"/>
        </p:scale>
        <p:origin x="220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83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1440" y="-96"/>
      </p:cViewPr>
      <p:guideLst>
        <p:guide orient="horz" pos="2141"/>
        <p:guide pos="311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1175" y="0"/>
            <a:ext cx="42814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D9100C9D-5435-413A-BF52-2B15EB002061}" type="datetime1">
              <a:rPr lang="zh-TW" altLang="en-US"/>
              <a:pPr>
                <a:defRPr/>
              </a:pPr>
              <a:t>2017/8/8</a:t>
            </a:fld>
            <a:endParaRPr lang="en-US" altLang="zh-TW"/>
          </a:p>
        </p:txBody>
      </p:sp>
      <p:sp>
        <p:nvSpPr>
          <p:cNvPr id="1024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1024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1175" y="6456363"/>
            <a:ext cx="42814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DE170E82-7C65-4478-A546-7809429790D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97114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91175" y="0"/>
            <a:ext cx="42814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E80364E5-E223-41E7-8F7B-C58689653AC1}" type="datetime1">
              <a:rPr lang="zh-TW" altLang="en-US"/>
              <a:pPr>
                <a:defRPr/>
              </a:pPr>
              <a:t>2017/8/8</a:t>
            </a:fld>
            <a:endParaRPr lang="en-US" altLang="zh-TW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38500" y="509588"/>
            <a:ext cx="3397250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39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7425" y="3228975"/>
            <a:ext cx="7899400" cy="305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839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839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1175" y="6456363"/>
            <a:ext cx="42814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B67C58D4-8247-4CDB-B8D8-366157AD7CF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44546481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fld id="{9F011DFF-4CF2-4B16-A707-64B28036040A}" type="slidenum">
              <a:rPr lang="en-US" altLang="zh-TW" smtClean="0"/>
              <a:pPr eaLnBrk="1" hangingPunct="1"/>
              <a:t>1</a:t>
            </a:fld>
            <a:endParaRPr lang="en-US" altLang="zh-TW" dirty="0" smtClean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fld id="{49D338C6-14FA-48CC-A73D-B1557EEBA41C}" type="datetime1">
              <a:rPr lang="zh-TW" altLang="en-US" smtClean="0"/>
              <a:pPr eaLnBrk="1" hangingPunct="1"/>
              <a:t>2017/8/8</a:t>
            </a:fld>
            <a:endParaRPr lang="en-US" altLang="zh-TW" dirty="0" smtClean="0"/>
          </a:p>
        </p:txBody>
      </p:sp>
      <p:sp>
        <p:nvSpPr>
          <p:cNvPr id="4710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r>
              <a:rPr lang="en-US" altLang="zh-TW" dirty="0" smtClean="0"/>
              <a:t>CSIE CIAL Lab</a:t>
            </a:r>
          </a:p>
        </p:txBody>
      </p:sp>
      <p:sp>
        <p:nvSpPr>
          <p:cNvPr id="47109" name="Rectangle 7"/>
          <p:cNvSpPr txBox="1">
            <a:spLocks noGrp="1" noChangeArrowheads="1"/>
          </p:cNvSpPr>
          <p:nvPr/>
        </p:nvSpPr>
        <p:spPr bwMode="auto">
          <a:xfrm>
            <a:off x="5591175" y="6456363"/>
            <a:ext cx="42814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r" eaLnBrk="1" hangingPunct="1"/>
            <a:fld id="{B507DD77-2F27-408A-A247-AD7484650273}" type="slidenum">
              <a:rPr lang="en-US" altLang="zh-TW" sz="1200"/>
              <a:pPr algn="r" eaLnBrk="1" hangingPunct="1"/>
              <a:t>1</a:t>
            </a:fld>
            <a:endParaRPr lang="en-US" altLang="zh-TW" sz="1200" dirty="0"/>
          </a:p>
        </p:txBody>
      </p:sp>
      <p:sp>
        <p:nvSpPr>
          <p:cNvPr id="471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13100" y="508000"/>
            <a:ext cx="3397250" cy="2549525"/>
          </a:xfrm>
          <a:ln/>
        </p:spPr>
      </p:sp>
      <p:sp>
        <p:nvSpPr>
          <p:cNvPr id="471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zh-TW" dirty="0" smtClean="0"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629319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2017/8/8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16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220436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2017/8/8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17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1261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2017/8/8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18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917035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2017/8/8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19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9683480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2017/8/8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20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907113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zh-TW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新細明體" pitchFamily="18" charset="-120"/>
                <a:cs typeface="+mn-cs"/>
              </a:rPr>
              <a:t>When the controller is responsible for all the tasks it becomes a bottleneck and  the solution does not scale well.  (reason 2)</a:t>
            </a:r>
          </a:p>
          <a:p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2017/8/8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089081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zh-TW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新細明體" pitchFamily="18" charset="-120"/>
                <a:cs typeface="+mn-cs"/>
              </a:rPr>
              <a:t>When the controller is responsible for all the tasks it becomes a bottleneck and  the solution does not scale well.  (reason 2)</a:t>
            </a:r>
          </a:p>
          <a:p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2017/8/8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481237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zh-TW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新細明體" pitchFamily="18" charset="-120"/>
                <a:cs typeface="+mn-cs"/>
              </a:rPr>
              <a:t>When the controller is responsible for all the tasks it becomes a bottleneck and  the solution does not scale well.  (reason 2)</a:t>
            </a:r>
          </a:p>
          <a:p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2017/8/8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72866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zh-TW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新細明體" pitchFamily="18" charset="-120"/>
                <a:cs typeface="+mn-cs"/>
              </a:rPr>
              <a:t>When the controller is responsible for all the tasks it becomes a bottleneck and  the solution does not scale well.  (reason 2)</a:t>
            </a:r>
          </a:p>
          <a:p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2017/8/8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6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483772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zh-TW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新細明體" pitchFamily="18" charset="-120"/>
                <a:cs typeface="+mn-cs"/>
              </a:rPr>
              <a:t>When the controller is responsible for all the tasks it becomes a bottleneck and  the solution does not scale well.  (reason 2)</a:t>
            </a:r>
          </a:p>
          <a:p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2017/8/8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7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016644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zh-TW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新細明體" pitchFamily="18" charset="-120"/>
                <a:cs typeface="+mn-cs"/>
              </a:rPr>
              <a:t>The </a:t>
            </a:r>
            <a:r>
              <a:rPr kumimoji="1" lang="en-US" altLang="zh-TW" sz="1200" b="0" i="0" u="none" strike="noStrike" kern="1200" baseline="0" dirty="0" err="1" smtClean="0">
                <a:solidFill>
                  <a:schemeClr val="tx1"/>
                </a:solidFill>
                <a:latin typeface="Arial" charset="0"/>
                <a:ea typeface="新細明體" pitchFamily="18" charset="-120"/>
                <a:cs typeface="+mn-cs"/>
              </a:rPr>
              <a:t>OpenSec</a:t>
            </a:r>
            <a:r>
              <a:rPr kumimoji="1" lang="en-US" altLang="zh-TW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新細明體" pitchFamily="18" charset="-120"/>
                <a:cs typeface="+mn-cs"/>
              </a:rPr>
              <a:t> framework</a:t>
            </a:r>
            <a:r>
              <a:rPr kumimoji="1" lang="zh-TW" altLang="en-US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新細明體" pitchFamily="18" charset="-120"/>
                <a:cs typeface="+mn-cs"/>
              </a:rPr>
              <a:t> </a:t>
            </a:r>
            <a:r>
              <a:rPr kumimoji="1" lang="en-US" altLang="zh-TW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新細明體" pitchFamily="18" charset="-120"/>
                <a:cs typeface="+mn-cs"/>
              </a:rPr>
              <a:t>: </a:t>
            </a:r>
            <a:r>
              <a:rPr kumimoji="1" lang="zh-TW" altLang="en-US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新細明體" pitchFamily="18" charset="-120"/>
                <a:cs typeface="+mn-cs"/>
              </a:rPr>
              <a:t> </a:t>
            </a:r>
            <a:endParaRPr kumimoji="1" lang="en-US" altLang="zh-TW" sz="1200" b="0" i="0" u="none" strike="noStrike" kern="1200" baseline="0" dirty="0" smtClean="0">
              <a:solidFill>
                <a:schemeClr val="tx1"/>
              </a:solidFill>
              <a:latin typeface="Arial" charset="0"/>
              <a:ea typeface="新細明體" pitchFamily="18" charset="-120"/>
              <a:cs typeface="+mn-cs"/>
            </a:endParaRPr>
          </a:p>
          <a:p>
            <a:r>
              <a:rPr kumimoji="1" lang="en-US" altLang="zh-TW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新細明體" pitchFamily="18" charset="-120"/>
                <a:cs typeface="+mn-cs"/>
              </a:rPr>
              <a:t>Security functions are provided by the processing</a:t>
            </a:r>
            <a:r>
              <a:rPr kumimoji="1" lang="zh-TW" altLang="en-US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新細明體" pitchFamily="18" charset="-120"/>
                <a:cs typeface="+mn-cs"/>
              </a:rPr>
              <a:t> </a:t>
            </a:r>
            <a:r>
              <a:rPr kumimoji="1" lang="en-US" altLang="zh-TW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新細明體" pitchFamily="18" charset="-120"/>
                <a:cs typeface="+mn-cs"/>
              </a:rPr>
              <a:t>units; </a:t>
            </a:r>
          </a:p>
          <a:p>
            <a:r>
              <a:rPr kumimoji="1" lang="en-US" altLang="zh-TW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新細明體" pitchFamily="18" charset="-120"/>
                <a:cs typeface="+mn-cs"/>
              </a:rPr>
              <a:t>traffic is routed to each processing unit based on </a:t>
            </a:r>
            <a:r>
              <a:rPr kumimoji="1" lang="en-US" altLang="zh-TW" sz="1200" b="0" i="0" u="none" strike="noStrike" kern="1200" baseline="0" dirty="0" err="1" smtClean="0">
                <a:solidFill>
                  <a:schemeClr val="tx1"/>
                </a:solidFill>
                <a:latin typeface="Arial" charset="0"/>
                <a:ea typeface="新細明體" pitchFamily="18" charset="-120"/>
                <a:cs typeface="+mn-cs"/>
              </a:rPr>
              <a:t>requiremens</a:t>
            </a:r>
            <a:r>
              <a:rPr kumimoji="1" lang="zh-TW" altLang="en-US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新細明體" pitchFamily="18" charset="-120"/>
                <a:cs typeface="+mn-cs"/>
              </a:rPr>
              <a:t> </a:t>
            </a:r>
            <a:r>
              <a:rPr kumimoji="1" lang="en-US" altLang="zh-TW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新細明體" pitchFamily="18" charset="-120"/>
                <a:cs typeface="+mn-cs"/>
              </a:rPr>
              <a:t>given through security policies; </a:t>
            </a:r>
          </a:p>
          <a:p>
            <a:r>
              <a:rPr kumimoji="1" lang="en-US" altLang="zh-TW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新細明體" pitchFamily="18" charset="-120"/>
                <a:cs typeface="+mn-cs"/>
              </a:rPr>
              <a:t>the reaction to security alerts is automated.</a:t>
            </a:r>
            <a:endParaRPr kumimoji="1" lang="en-US" altLang="zh-TW" sz="1200" b="0" i="0" kern="1200" dirty="0" smtClean="0">
              <a:solidFill>
                <a:schemeClr val="tx1"/>
              </a:solidFill>
              <a:effectLst/>
              <a:latin typeface="Arial" charset="0"/>
              <a:ea typeface="新細明體" pitchFamily="18" charset="-120"/>
              <a:cs typeface="+mn-cs"/>
            </a:endParaRPr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2017/8/8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8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430630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zh-TW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新細明體" pitchFamily="18" charset="-120"/>
                <a:cs typeface="+mn-cs"/>
              </a:rPr>
              <a:t>We have to access off-chip memory to do comparison for every searched string. </a:t>
            </a:r>
          </a:p>
          <a:p>
            <a:r>
              <a:rPr kumimoji="1" lang="en-US" altLang="zh-TW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新細明體" pitchFamily="18" charset="-120"/>
                <a:cs typeface="+mn-cs"/>
              </a:rPr>
              <a:t>At this point, </a:t>
            </a:r>
            <a:r>
              <a:rPr kumimoji="1" lang="en-US" altLang="zh-TW" sz="1200" b="0" i="0" u="none" strike="noStrike" kern="1200" baseline="0" dirty="0" err="1" smtClean="0">
                <a:solidFill>
                  <a:schemeClr val="tx1"/>
                </a:solidFill>
                <a:latin typeface="Arial" charset="0"/>
                <a:ea typeface="新細明體" pitchFamily="18" charset="-120"/>
                <a:cs typeface="+mn-cs"/>
              </a:rPr>
              <a:t>Bloomier</a:t>
            </a:r>
            <a:r>
              <a:rPr kumimoji="1" lang="en-US" altLang="zh-TW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新細明體" pitchFamily="18" charset="-120"/>
                <a:cs typeface="+mn-cs"/>
              </a:rPr>
              <a:t> Filter is worse than Bloom Filter which just performs comparison when all of bits in hashed-positions are ‘1’.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2017/8/8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10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93064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1200" dirty="0" smtClean="0"/>
              <a:t>We connect all output data of BBU-FIFOs to a common bus and selectively fetch</a:t>
            </a:r>
          </a:p>
          <a:p>
            <a:pPr marL="0" indent="0">
              <a:buNone/>
            </a:pPr>
            <a:r>
              <a:rPr lang="en-US" altLang="zh-TW" sz="1200" dirty="0" smtClean="0"/>
              <a:t>BBU-FIFOs’ content to Priority FIFO. </a:t>
            </a:r>
          </a:p>
          <a:p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2017/8/8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14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023504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228600" y="381000"/>
            <a:ext cx="8686800" cy="5638800"/>
          </a:xfrm>
          <a:prstGeom prst="roundRect">
            <a:avLst>
              <a:gd name="adj" fmla="val 7912"/>
            </a:avLst>
          </a:prstGeom>
          <a:solidFill>
            <a:schemeClr val="folHlink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0" lang="zh-TW" altLang="zh-TW" sz="2400"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white">
          <a:xfrm>
            <a:off x="327025" y="488950"/>
            <a:ext cx="8435975" cy="4768850"/>
          </a:xfrm>
          <a:prstGeom prst="roundRect">
            <a:avLst>
              <a:gd name="adj" fmla="val 7310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0" lang="zh-TW" altLang="zh-TW" sz="2400"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blackWhite">
          <a:xfrm>
            <a:off x="1371600" y="3338513"/>
            <a:ext cx="6400800" cy="2286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08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0" lang="zh-TW" altLang="zh-TW">
              <a:ea typeface="新細明體" pitchFamily="18" charset="-120"/>
            </a:endParaRPr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857250"/>
            <a:ext cx="7772400" cy="2266950"/>
          </a:xfrm>
        </p:spPr>
        <p:txBody>
          <a:bodyPr anchor="ctr" anchorCtr="1"/>
          <a:lstStyle>
            <a:lvl1pPr algn="ctr">
              <a:defRPr sz="4100" i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10035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567113"/>
            <a:ext cx="5410200" cy="19050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3300"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55732-0661-4510-8994-21747E367F95}" type="datetime1">
              <a:rPr lang="zh-TW" altLang="en-US"/>
              <a:pPr>
                <a:defRPr/>
              </a:pPr>
              <a:t>2017/8/8</a:t>
            </a:fld>
            <a:endParaRPr lang="en-US" altLang="zh-TW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2843213" y="6308725"/>
            <a:ext cx="4033837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D525C8-037D-4D9C-A89D-84B4CBED047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74079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080299-9B71-4CE5-8AF3-49E78D1409C8}" type="datetime1">
              <a:rPr lang="zh-TW" altLang="en-US"/>
              <a:pPr>
                <a:defRPr/>
              </a:pPr>
              <a:t>2017/8/8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D35581-8FB1-4BA3-A1BD-7283ADB7F16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61516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34150" y="549275"/>
            <a:ext cx="1924050" cy="53943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549275"/>
            <a:ext cx="5619750" cy="53943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F09290-2659-4358-AE6E-0D2AB2AB43AE}" type="datetime1">
              <a:rPr lang="zh-TW" altLang="en-US"/>
              <a:pPr>
                <a:defRPr/>
              </a:pPr>
              <a:t>2017/8/8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378D4B-52B5-445E-B845-CE63557AFED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796815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549275"/>
            <a:ext cx="7696200" cy="592138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762000" y="1412875"/>
            <a:ext cx="3771900" cy="4530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86300" y="1412875"/>
            <a:ext cx="3771900" cy="4530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3D082F-EB1F-4CA9-A2BB-73C8CA86B6DC}" type="datetime1">
              <a:rPr lang="zh-TW" altLang="en-US"/>
              <a:pPr>
                <a:defRPr/>
              </a:pPr>
              <a:t>2017/8/8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E7B881-FCCB-4025-94C8-DA2AFB2801F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873094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549275"/>
            <a:ext cx="7696200" cy="592138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762000" y="1412875"/>
            <a:ext cx="7696200" cy="4530725"/>
          </a:xfrm>
        </p:spPr>
        <p:txBody>
          <a:bodyPr/>
          <a:lstStyle/>
          <a:p>
            <a:pPr lvl="0"/>
            <a:endParaRPr lang="zh-TW" alt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662556-DD1A-4320-A61A-1EEC9D929459}" type="datetime1">
              <a:rPr lang="zh-TW" altLang="en-US"/>
              <a:pPr>
                <a:defRPr/>
              </a:pPr>
              <a:t>2017/8/8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EE0783-66AB-4E9E-B57F-90858DA08A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4737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5B5826-75D5-42B3-A5C4-B229DF8C6A71}" type="datetime1">
              <a:rPr lang="zh-TW" altLang="en-US"/>
              <a:pPr>
                <a:defRPr/>
              </a:pPr>
              <a:t>2017/8/8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6951E2-EEAA-4669-B8F0-B40FD5B3C24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0203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840D1-7F77-4D1A-BD2B-AA0AFA56A26A}" type="datetime1">
              <a:rPr lang="zh-TW" altLang="en-US"/>
              <a:pPr>
                <a:defRPr/>
              </a:pPr>
              <a:t>2017/8/8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F754AE-326A-49DC-BA3C-648274DC3B1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41178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412875"/>
            <a:ext cx="37719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86300" y="1412875"/>
            <a:ext cx="37719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8D7D96-79B4-4AC6-A23F-82AC22FB9E37}" type="datetime1">
              <a:rPr lang="zh-TW" altLang="en-US"/>
              <a:pPr>
                <a:defRPr/>
              </a:pPr>
              <a:t>2017/8/8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6F1F05-B80C-4342-AEC2-30DC8D76B3D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97363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8D481-9A74-41A8-A3DD-B725FABA0BFD}" type="datetime1">
              <a:rPr lang="zh-TW" altLang="en-US"/>
              <a:pPr>
                <a:defRPr/>
              </a:pPr>
              <a:t>2017/8/8</a:t>
            </a:fld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8368F9-24E6-4439-86FC-553CFE5611B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70461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3432D8-DDB8-4D0D-A821-5B579638449B}" type="datetime1">
              <a:rPr lang="zh-TW" altLang="en-US"/>
              <a:pPr>
                <a:defRPr/>
              </a:pPr>
              <a:t>2017/8/8</a:t>
            </a:fld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3723CC-A3E8-494E-B22F-9BADF4484A4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9749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528D2E-D3A3-40BD-85D2-775B7A5B698A}" type="datetime1">
              <a:rPr lang="zh-TW" altLang="en-US"/>
              <a:pPr>
                <a:defRPr/>
              </a:pPr>
              <a:t>2017/8/8</a:t>
            </a:fld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CA9615-97A3-4B50-80FA-CDDFC7E0164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053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F84AE2-8279-4719-AA7D-0CCC31134587}" type="datetime1">
              <a:rPr lang="zh-TW" altLang="en-US"/>
              <a:pPr>
                <a:defRPr/>
              </a:pPr>
              <a:t>2017/8/8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68E641-5E6C-4237-BE88-7A5ACB6ACF2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88221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7A583F-7C87-430E-BA42-51959189E1EB}" type="datetime1">
              <a:rPr lang="zh-TW" altLang="en-US"/>
              <a:pPr>
                <a:defRPr/>
              </a:pPr>
              <a:t>2017/8/8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2EF0DD-2EB3-4841-BC04-5E0E052FC0D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82859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49275"/>
            <a:ext cx="7696200" cy="59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412875"/>
            <a:ext cx="76962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993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308725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C5623A5B-BE50-49C9-96A3-44CA19F684C2}" type="datetime1">
              <a:rPr lang="zh-TW" altLang="en-US"/>
              <a:pPr>
                <a:defRPr/>
              </a:pPr>
              <a:t>2017/8/8</a:t>
            </a:fld>
            <a:endParaRPr lang="en-US" altLang="zh-TW"/>
          </a:p>
        </p:txBody>
      </p:sp>
      <p:sp>
        <p:nvSpPr>
          <p:cNvPr id="993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43213" y="6284913"/>
            <a:ext cx="3960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993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30872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22008DEC-E19B-4006-9D6C-42694AEFA0F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grpSp>
        <p:nvGrpSpPr>
          <p:cNvPr id="1031" name="Group 10"/>
          <p:cNvGrpSpPr>
            <a:grpSpLocks/>
          </p:cNvGrpSpPr>
          <p:nvPr/>
        </p:nvGrpSpPr>
        <p:grpSpPr bwMode="auto">
          <a:xfrm>
            <a:off x="168275" y="212725"/>
            <a:ext cx="8823325" cy="6096000"/>
            <a:chOff x="106" y="28"/>
            <a:chExt cx="5558" cy="3840"/>
          </a:xfrm>
        </p:grpSpPr>
        <p:sp>
          <p:nvSpPr>
            <p:cNvPr id="99336" name="AutoShape 8"/>
            <p:cNvSpPr>
              <a:spLocks noChangeArrowheads="1"/>
            </p:cNvSpPr>
            <p:nvPr/>
          </p:nvSpPr>
          <p:spPr bwMode="auto">
            <a:xfrm>
              <a:off x="106" y="28"/>
              <a:ext cx="5558" cy="3840"/>
            </a:xfrm>
            <a:prstGeom prst="roundRect">
              <a:avLst>
                <a:gd name="adj" fmla="val 11046"/>
              </a:avLst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0" lang="zh-TW" altLang="zh-TW" sz="2400">
                <a:latin typeface="Times New Roman" pitchFamily="18" charset="0"/>
                <a:ea typeface="新細明體" pitchFamily="18" charset="-120"/>
              </a:endParaRPr>
            </a:p>
          </p:txBody>
        </p:sp>
        <p:sp>
          <p:nvSpPr>
            <p:cNvPr id="99337" name="Line 9"/>
            <p:cNvSpPr>
              <a:spLocks noChangeShapeType="1"/>
            </p:cNvSpPr>
            <p:nvPr/>
          </p:nvSpPr>
          <p:spPr bwMode="auto">
            <a:xfrm>
              <a:off x="480" y="709"/>
              <a:ext cx="4848" cy="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zh-TW" altLang="en-US">
                <a:ea typeface="新細明體" pitchFamily="18" charset="-12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4" r:id="rId1"/>
    <p:sldLayoutId id="2147484112" r:id="rId2"/>
    <p:sldLayoutId id="2147484113" r:id="rId3"/>
    <p:sldLayoutId id="2147484114" r:id="rId4"/>
    <p:sldLayoutId id="2147484115" r:id="rId5"/>
    <p:sldLayoutId id="2147484116" r:id="rId6"/>
    <p:sldLayoutId id="2147484117" r:id="rId7"/>
    <p:sldLayoutId id="2147484118" r:id="rId8"/>
    <p:sldLayoutId id="2147484119" r:id="rId9"/>
    <p:sldLayoutId id="2147484120" r:id="rId10"/>
    <p:sldLayoutId id="2147484121" r:id="rId11"/>
    <p:sldLayoutId id="2147484122" r:id="rId12"/>
    <p:sldLayoutId id="2147484123" r:id="rId13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l"/>
        <a:defRPr kumimoji="1"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50000"/>
        <a:buChar char="•"/>
        <a:defRPr kumimoji="1" sz="26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50000"/>
        <a:buChar char="•"/>
        <a:defRPr kumimoji="1"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ieeexplore.ieee.org/xpl/mostRecentIssue.jsp?punumber=5483296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8118" y="1052736"/>
            <a:ext cx="8785225" cy="1944687"/>
          </a:xfrm>
        </p:spPr>
        <p:txBody>
          <a:bodyPr/>
          <a:lstStyle/>
          <a:p>
            <a:r>
              <a:rPr lang="en-US" altLang="zh-TW" i="0" dirty="0"/>
              <a:t>High Performance Pattern </a:t>
            </a:r>
            <a:r>
              <a:rPr lang="en-US" altLang="zh-TW" i="0" dirty="0" smtClean="0"/>
              <a:t>Matching</a:t>
            </a:r>
            <a:r>
              <a:rPr lang="zh-TW" altLang="en-US" i="0" dirty="0" smtClean="0"/>
              <a:t> </a:t>
            </a:r>
            <a:r>
              <a:rPr lang="en-US" altLang="zh-TW" i="0" dirty="0" smtClean="0"/>
              <a:t>using</a:t>
            </a:r>
            <a:r>
              <a:rPr lang="zh-TW" altLang="en-US" i="0" dirty="0"/>
              <a:t> </a:t>
            </a:r>
            <a:r>
              <a:rPr lang="en-US" altLang="zh-TW" i="0" dirty="0" smtClean="0"/>
              <a:t>Bloom–</a:t>
            </a:r>
            <a:r>
              <a:rPr lang="en-US" altLang="zh-TW" i="0" dirty="0" err="1" smtClean="0"/>
              <a:t>Bloomier</a:t>
            </a:r>
            <a:r>
              <a:rPr lang="en-US" altLang="zh-TW" i="0" dirty="0" smtClean="0"/>
              <a:t> </a:t>
            </a:r>
            <a:r>
              <a:rPr lang="en-US" altLang="zh-TW" i="0" dirty="0"/>
              <a:t>Filter</a:t>
            </a:r>
            <a:endParaRPr lang="zh-TW" altLang="zh-TW" sz="3200" i="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75656" y="3284984"/>
            <a:ext cx="6444716" cy="2160588"/>
          </a:xfrm>
        </p:spPr>
        <p:txBody>
          <a:bodyPr/>
          <a:lstStyle/>
          <a:p>
            <a:pPr algn="l"/>
            <a:endParaRPr lang="en-US" altLang="zh-TW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altLang="zh-TW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Author:</a:t>
            </a:r>
            <a:r>
              <a:rPr lang="zh-TW" alt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1800" dirty="0"/>
              <a:t>Nguyen </a:t>
            </a:r>
            <a:r>
              <a:rPr lang="en-US" altLang="zh-TW" sz="1800" dirty="0" err="1"/>
              <a:t>Duy</a:t>
            </a:r>
            <a:r>
              <a:rPr lang="en-US" altLang="zh-TW" sz="1800" dirty="0"/>
              <a:t> </a:t>
            </a:r>
            <a:r>
              <a:rPr lang="en-US" altLang="zh-TW" sz="1800" dirty="0" err="1"/>
              <a:t>Anh</a:t>
            </a:r>
            <a:r>
              <a:rPr lang="en-US" altLang="zh-TW" sz="1800" dirty="0"/>
              <a:t> Tuan, Bui </a:t>
            </a:r>
            <a:r>
              <a:rPr lang="en-US" altLang="zh-TW" sz="1800" dirty="0" err="1"/>
              <a:t>Trung</a:t>
            </a:r>
            <a:r>
              <a:rPr lang="en-US" altLang="zh-TW" sz="1800" dirty="0"/>
              <a:t> </a:t>
            </a:r>
            <a:r>
              <a:rPr lang="en-US" altLang="zh-TW" sz="1800" dirty="0" err="1"/>
              <a:t>Hieu</a:t>
            </a:r>
            <a:r>
              <a:rPr lang="en-US" altLang="zh-TW" sz="1800" dirty="0"/>
              <a:t>, Tran Ngoc </a:t>
            </a:r>
            <a:r>
              <a:rPr lang="en-US" altLang="zh-TW" sz="1800" dirty="0" err="1" smtClean="0"/>
              <a:t>Thinh</a:t>
            </a:r>
            <a:endParaRPr lang="en-US" altLang="zh-TW" sz="1800" dirty="0" smtClean="0"/>
          </a:p>
          <a:p>
            <a:pPr algn="l"/>
            <a:r>
              <a:rPr lang="en-US" altLang="zh-TW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Presenter: </a:t>
            </a:r>
            <a:r>
              <a:rPr lang="en-US" altLang="zh-TW" sz="1800" dirty="0" smtClean="0"/>
              <a:t>Yi-Hsien Wu</a:t>
            </a:r>
          </a:p>
          <a:p>
            <a:pPr algn="l"/>
            <a:r>
              <a:rPr lang="en-US" altLang="zh-TW" sz="1800" dirty="0" smtClean="0"/>
              <a:t>Conference: </a:t>
            </a:r>
            <a:r>
              <a:rPr lang="zh-TW" altLang="en-US" sz="1800" dirty="0" smtClean="0"/>
              <a:t> </a:t>
            </a:r>
            <a:r>
              <a:rPr lang="en-US" altLang="zh-TW" sz="1800" dirty="0" smtClean="0">
                <a:solidFill>
                  <a:schemeClr val="accent4"/>
                </a:solidFill>
                <a:hlinkClick r:id="rId3"/>
              </a:rPr>
              <a:t>Electrical Engineering/Electronics Computer Telecommunications and Information Technology (ECTI-CON), 2010 International Conference</a:t>
            </a:r>
            <a:endParaRPr lang="en-US" altLang="zh-TW" sz="1800" dirty="0" smtClean="0">
              <a:solidFill>
                <a:schemeClr val="accent4"/>
              </a:solidFill>
            </a:endParaRPr>
          </a:p>
          <a:p>
            <a:pPr algn="l"/>
            <a:r>
              <a:rPr lang="en-US" altLang="zh-TW" sz="1800" dirty="0" smtClean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Date: 2017/8/9</a:t>
            </a:r>
            <a:endParaRPr kumimoji="0" lang="en-US" altLang="zh-TW" sz="1800" dirty="0" smtClean="0">
              <a:solidFill>
                <a:schemeClr val="accent4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1600200" y="6016625"/>
            <a:ext cx="596106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zh-TW" sz="1600" dirty="0"/>
              <a:t>Department of Computer Science and Information Engineering </a:t>
            </a:r>
          </a:p>
          <a:p>
            <a:pPr algn="ctr" eaLnBrk="0" hangingPunct="0"/>
            <a:r>
              <a:rPr lang="en-US" altLang="zh-TW" sz="1600" dirty="0"/>
              <a:t>National Cheng Kung University, Taiwan R.O.C.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dirty="0"/>
              <a:t>System Architecture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2400" i="1" dirty="0"/>
              <a:t>Character Scanning </a:t>
            </a:r>
            <a:r>
              <a:rPr lang="en-US" altLang="zh-TW" sz="2400" i="1" dirty="0" smtClean="0"/>
              <a:t>Unit :</a:t>
            </a:r>
          </a:p>
          <a:p>
            <a:pPr marL="0" indent="0">
              <a:buNone/>
            </a:pPr>
            <a:r>
              <a:rPr lang="en-US" altLang="zh-TW" sz="1800" dirty="0"/>
              <a:t>Our solution is to combine </a:t>
            </a:r>
            <a:r>
              <a:rPr lang="en-US" altLang="zh-TW" sz="1800" dirty="0" err="1"/>
              <a:t>Bloomier</a:t>
            </a:r>
            <a:r>
              <a:rPr lang="en-US" altLang="zh-TW" sz="1800" dirty="0"/>
              <a:t> Filter with Bloom </a:t>
            </a:r>
            <a:r>
              <a:rPr lang="en-US" altLang="zh-TW" sz="1800" dirty="0" smtClean="0"/>
              <a:t>Filter in </a:t>
            </a:r>
            <a:r>
              <a:rPr lang="en-US" altLang="zh-TW" sz="1800" dirty="0"/>
              <a:t>order to minimize the comparison process which </a:t>
            </a:r>
            <a:r>
              <a:rPr lang="en-US" altLang="zh-TW" sz="1800" dirty="0" smtClean="0"/>
              <a:t>requires accessing </a:t>
            </a:r>
            <a:r>
              <a:rPr lang="en-US" altLang="zh-TW" sz="1800" dirty="0"/>
              <a:t>to low-speed off-chip memory. </a:t>
            </a:r>
            <a:endParaRPr lang="en-US" altLang="zh-TW" sz="1800" dirty="0" smtClean="0"/>
          </a:p>
          <a:p>
            <a:pPr marL="0" indent="0">
              <a:buNone/>
            </a:pPr>
            <a:endParaRPr lang="en-US" altLang="zh-TW" sz="1800" dirty="0"/>
          </a:p>
          <a:p>
            <a:pPr marL="0" indent="0">
              <a:buNone/>
            </a:pPr>
            <a:r>
              <a:rPr lang="en-US" altLang="zh-TW" sz="1800" dirty="0" smtClean="0"/>
              <a:t>We </a:t>
            </a:r>
            <a:r>
              <a:rPr lang="en-US" altLang="zh-TW" sz="1800" dirty="0"/>
              <a:t>use one more </a:t>
            </a:r>
            <a:r>
              <a:rPr lang="en-US" altLang="zh-TW" sz="1800" dirty="0" smtClean="0"/>
              <a:t>bit in </a:t>
            </a:r>
            <a:r>
              <a:rPr lang="en-US" altLang="zh-TW" sz="1800" dirty="0"/>
              <a:t>the index table entry, called "Bloom </a:t>
            </a:r>
            <a:r>
              <a:rPr lang="en-US" altLang="zh-TW" sz="1800" dirty="0" smtClean="0"/>
              <a:t>bit“.</a:t>
            </a:r>
            <a:endParaRPr lang="en-US" altLang="zh-TW" sz="1800" dirty="0"/>
          </a:p>
          <a:p>
            <a:pPr marL="0" indent="0">
              <a:buNone/>
            </a:pPr>
            <a:endParaRPr lang="en-US" altLang="zh-TW" sz="1800" dirty="0" smtClean="0"/>
          </a:p>
          <a:p>
            <a:pPr marL="0" indent="0">
              <a:buNone/>
            </a:pPr>
            <a:r>
              <a:rPr lang="en-US" altLang="zh-TW" sz="1800" dirty="0" smtClean="0"/>
              <a:t>All </a:t>
            </a:r>
            <a:r>
              <a:rPr lang="en-US" altLang="zh-TW" sz="1800" dirty="0"/>
              <a:t>of the Bloom bits in index table act as an </a:t>
            </a:r>
            <a:r>
              <a:rPr lang="en-US" altLang="zh-TW" sz="1800" dirty="0" smtClean="0"/>
              <a:t>independent Bloom </a:t>
            </a:r>
            <a:r>
              <a:rPr lang="en-US" altLang="zh-TW" sz="1800" dirty="0"/>
              <a:t>Filter. We use this Bloom Filter to check whether </a:t>
            </a:r>
            <a:r>
              <a:rPr lang="en-US" altLang="zh-TW" sz="1800" dirty="0" smtClean="0"/>
              <a:t>the query </a:t>
            </a:r>
            <a:r>
              <a:rPr lang="en-US" altLang="zh-TW" sz="1800" dirty="0"/>
              <a:t>string may be in the set. </a:t>
            </a:r>
            <a:endParaRPr lang="en-US" altLang="zh-TW" sz="1800" dirty="0" smtClean="0"/>
          </a:p>
          <a:p>
            <a:pPr marL="0" indent="0">
              <a:buNone/>
            </a:pPr>
            <a:endParaRPr lang="en-US" altLang="zh-TW" sz="1800" dirty="0"/>
          </a:p>
          <a:p>
            <a:pPr marL="0" indent="0">
              <a:buNone/>
            </a:pPr>
            <a:r>
              <a:rPr lang="en-US" altLang="zh-TW" sz="1800" dirty="0" smtClean="0"/>
              <a:t>If </a:t>
            </a:r>
            <a:r>
              <a:rPr lang="en-US" altLang="zh-TW" sz="1800" dirty="0"/>
              <a:t>all of Bloom bits in </a:t>
            </a:r>
            <a:r>
              <a:rPr lang="en-US" altLang="zh-TW" sz="1800" dirty="0" smtClean="0"/>
              <a:t>hashed positions are </a:t>
            </a:r>
            <a:r>
              <a:rPr lang="en-US" altLang="zh-TW" sz="1800" dirty="0"/>
              <a:t>‘1’, we decode the information from </a:t>
            </a:r>
            <a:r>
              <a:rPr lang="en-US" altLang="zh-TW" sz="1800" dirty="0" err="1" smtClean="0"/>
              <a:t>Bloomier</a:t>
            </a:r>
            <a:r>
              <a:rPr lang="en-US" altLang="zh-TW" sz="1800" dirty="0"/>
              <a:t> </a:t>
            </a:r>
            <a:r>
              <a:rPr lang="en-US" altLang="zh-TW" sz="1800" dirty="0" smtClean="0"/>
              <a:t>encoded </a:t>
            </a:r>
            <a:r>
              <a:rPr lang="en-US" altLang="zh-TW" sz="1800" dirty="0"/>
              <a:t>bits then start comparing the string.</a:t>
            </a:r>
            <a:endParaRPr lang="en-US" altLang="zh-TW" sz="1800" i="1" dirty="0" smtClean="0"/>
          </a:p>
          <a:p>
            <a:pPr marL="0" indent="0">
              <a:buNone/>
            </a:pPr>
            <a:endParaRPr lang="zh-TW" altLang="en-US" sz="180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10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190186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dirty="0"/>
              <a:t>System Architecture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1800" dirty="0"/>
              <a:t>Another problem with this structure is the limitation </a:t>
            </a:r>
            <a:r>
              <a:rPr lang="en-US" altLang="zh-TW" sz="1800" dirty="0" smtClean="0"/>
              <a:t>of SRAM-based </a:t>
            </a:r>
            <a:r>
              <a:rPr lang="en-US" altLang="zh-TW" sz="1800" dirty="0"/>
              <a:t>FPGA chips. </a:t>
            </a:r>
            <a:endParaRPr lang="en-US" altLang="zh-TW" sz="1800" dirty="0" smtClean="0"/>
          </a:p>
          <a:p>
            <a:pPr marL="0" indent="0">
              <a:buNone/>
            </a:pPr>
            <a:r>
              <a:rPr lang="en-US" altLang="zh-TW" sz="1800" i="1" dirty="0" smtClean="0"/>
              <a:t>k </a:t>
            </a:r>
            <a:r>
              <a:rPr lang="en-US" altLang="zh-TW" sz="1800" dirty="0"/>
              <a:t>hash functions require </a:t>
            </a:r>
            <a:r>
              <a:rPr lang="en-US" altLang="zh-TW" sz="1800" i="1" dirty="0"/>
              <a:t>k </a:t>
            </a:r>
            <a:r>
              <a:rPr lang="en-US" altLang="zh-TW" sz="1800" dirty="0" smtClean="0"/>
              <a:t>random lookups </a:t>
            </a:r>
            <a:r>
              <a:rPr lang="en-US" altLang="zh-TW" sz="1800" dirty="0"/>
              <a:t>to the memory (index table) in a single clock </a:t>
            </a:r>
            <a:r>
              <a:rPr lang="en-US" altLang="zh-TW" sz="1800" dirty="0" smtClean="0"/>
              <a:t>cycle, whereas </a:t>
            </a:r>
            <a:r>
              <a:rPr lang="en-US" altLang="zh-TW" sz="1800" dirty="0"/>
              <a:t>SRAM-based FPGA only supports 2 queries at a time.</a:t>
            </a:r>
          </a:p>
          <a:p>
            <a:pPr marL="0" indent="0">
              <a:buNone/>
            </a:pPr>
            <a:endParaRPr lang="en-US" altLang="zh-TW" sz="1800" dirty="0" smtClean="0"/>
          </a:p>
          <a:p>
            <a:pPr marL="0" indent="0">
              <a:buNone/>
            </a:pPr>
            <a:r>
              <a:rPr lang="en-US" altLang="zh-TW" sz="1800" dirty="0" smtClean="0"/>
              <a:t>To </a:t>
            </a:r>
            <a:r>
              <a:rPr lang="en-US" altLang="zh-TW" sz="1800" dirty="0"/>
              <a:t>solve this problem, we break </a:t>
            </a:r>
            <a:r>
              <a:rPr lang="en-US" altLang="zh-TW" sz="1800" dirty="0" err="1"/>
              <a:t>Bloomier</a:t>
            </a:r>
            <a:r>
              <a:rPr lang="en-US" altLang="zh-TW" sz="1800" dirty="0"/>
              <a:t> bits into (</a:t>
            </a:r>
            <a:r>
              <a:rPr lang="en-US" altLang="zh-TW" sz="1800" i="1" dirty="0"/>
              <a:t>k</a:t>
            </a:r>
            <a:r>
              <a:rPr lang="en-US" altLang="zh-TW" sz="1800" dirty="0"/>
              <a:t>/2) </a:t>
            </a:r>
            <a:r>
              <a:rPr lang="en-US" altLang="zh-TW" sz="1800" dirty="0" smtClean="0"/>
              <a:t>parts, encode </a:t>
            </a:r>
            <a:r>
              <a:rPr lang="en-US" altLang="zh-TW" sz="1800" dirty="0"/>
              <a:t>them into (</a:t>
            </a:r>
            <a:r>
              <a:rPr lang="en-US" altLang="zh-TW" sz="1800" i="1" dirty="0"/>
              <a:t>k</a:t>
            </a:r>
            <a:r>
              <a:rPr lang="en-US" altLang="zh-TW" sz="1800" dirty="0"/>
              <a:t>/2) separated index tables. Hence </a:t>
            </a:r>
            <a:r>
              <a:rPr lang="en-US" altLang="zh-TW" sz="1800" i="1" dirty="0"/>
              <a:t>k </a:t>
            </a:r>
            <a:r>
              <a:rPr lang="en-US" altLang="zh-TW" sz="1800" dirty="0" smtClean="0"/>
              <a:t>hash functions </a:t>
            </a:r>
            <a:r>
              <a:rPr lang="en-US" altLang="zh-TW" sz="1800" dirty="0"/>
              <a:t>are used, each pair of them corresponds to one </a:t>
            </a:r>
            <a:r>
              <a:rPr lang="en-US" altLang="zh-TW" sz="1800" dirty="0" smtClean="0"/>
              <a:t>index table</a:t>
            </a:r>
            <a:r>
              <a:rPr lang="en-US" altLang="zh-TW" sz="1800" dirty="0"/>
              <a:t>.</a:t>
            </a:r>
            <a:endParaRPr lang="zh-TW" altLang="en-US" sz="180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11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752756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dirty="0"/>
              <a:t>System Architecture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1800" dirty="0"/>
              <a:t>Example 1 demonstrates the operation of Bloom </a:t>
            </a:r>
            <a:r>
              <a:rPr lang="en-US" altLang="zh-TW" sz="1800" dirty="0" smtClean="0"/>
              <a:t>– </a:t>
            </a:r>
            <a:r>
              <a:rPr lang="en-US" altLang="zh-TW" sz="1800" dirty="0" err="1" smtClean="0"/>
              <a:t>Bloomier</a:t>
            </a:r>
            <a:r>
              <a:rPr lang="en-US" altLang="zh-TW" sz="1800" dirty="0" smtClean="0"/>
              <a:t> Filter :</a:t>
            </a:r>
            <a:endParaRPr lang="zh-TW" altLang="en-US" sz="180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12</a:t>
            </a:fld>
            <a:endParaRPr lang="en-US" altLang="zh-TW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5696" y="1808820"/>
            <a:ext cx="4824536" cy="3426870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3394" y="5083109"/>
            <a:ext cx="4763826" cy="1196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41537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dirty="0"/>
              <a:t>System Architecture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2800" i="1" dirty="0"/>
              <a:t>Hash Function </a:t>
            </a:r>
            <a:r>
              <a:rPr lang="en-US" altLang="zh-TW" sz="2800" i="1" dirty="0" smtClean="0"/>
              <a:t>Consideration</a:t>
            </a:r>
          </a:p>
          <a:p>
            <a:pPr marL="0" indent="0">
              <a:buNone/>
            </a:pPr>
            <a:r>
              <a:rPr lang="en-US" altLang="zh-TW" sz="1800" dirty="0" smtClean="0"/>
              <a:t>The </a:t>
            </a:r>
            <a:r>
              <a:rPr lang="en-US" altLang="zh-TW" sz="1800" dirty="0"/>
              <a:t>number of hash functions used in BBF has major </a:t>
            </a:r>
            <a:r>
              <a:rPr lang="en-US" altLang="zh-TW" sz="1800" dirty="0" smtClean="0"/>
              <a:t>impact on system</a:t>
            </a:r>
          </a:p>
          <a:p>
            <a:pPr marL="0" indent="0">
              <a:buNone/>
            </a:pPr>
            <a:r>
              <a:rPr lang="en-US" altLang="zh-TW" sz="1800" dirty="0" smtClean="0"/>
              <a:t>performance </a:t>
            </a:r>
            <a:r>
              <a:rPr lang="en-US" altLang="zh-TW" sz="1800" dirty="0"/>
              <a:t>because it affects the false positive </a:t>
            </a:r>
            <a:r>
              <a:rPr lang="en-US" altLang="zh-TW" sz="1800" dirty="0" smtClean="0"/>
              <a:t>rate of </a:t>
            </a:r>
            <a:r>
              <a:rPr lang="en-US" altLang="zh-TW" sz="1800" dirty="0"/>
              <a:t>filter. </a:t>
            </a:r>
            <a:endParaRPr lang="en-US" altLang="zh-TW" sz="1800" dirty="0" smtClean="0"/>
          </a:p>
          <a:p>
            <a:pPr marL="0" indent="0">
              <a:buNone/>
            </a:pPr>
            <a:endParaRPr lang="en-US" altLang="zh-TW" sz="1800" dirty="0"/>
          </a:p>
          <a:p>
            <a:pPr marL="0" indent="0">
              <a:buNone/>
            </a:pPr>
            <a:r>
              <a:rPr lang="en-US" altLang="zh-TW" sz="1800" dirty="0" smtClean="0"/>
              <a:t>High </a:t>
            </a:r>
            <a:r>
              <a:rPr lang="en-US" altLang="zh-TW" sz="1800" dirty="0"/>
              <a:t>false positive rate means there will be </a:t>
            </a:r>
            <a:r>
              <a:rPr lang="en-US" altLang="zh-TW" sz="1800" dirty="0" smtClean="0"/>
              <a:t>more suspected </a:t>
            </a:r>
            <a:r>
              <a:rPr lang="en-US" altLang="zh-TW" sz="1800" dirty="0"/>
              <a:t>strings need to be </a:t>
            </a:r>
            <a:r>
              <a:rPr lang="en-US" altLang="zh-TW" sz="1800" dirty="0" smtClean="0"/>
              <a:t>checked .</a:t>
            </a:r>
          </a:p>
          <a:p>
            <a:pPr marL="0" indent="0">
              <a:buNone/>
            </a:pPr>
            <a:endParaRPr lang="zh-TW" altLang="en-US" sz="180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13</a:t>
            </a:fld>
            <a:endParaRPr lang="en-US" altLang="zh-TW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1720" y="3234005"/>
            <a:ext cx="5472608" cy="3050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11377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dirty="0"/>
              <a:t>System Architecture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2800" i="1" dirty="0"/>
              <a:t>Comparison </a:t>
            </a:r>
            <a:r>
              <a:rPr lang="en-US" altLang="zh-TW" sz="2800" i="1" dirty="0" smtClean="0"/>
              <a:t>Unit</a:t>
            </a:r>
            <a:endParaRPr lang="en-US" altLang="zh-TW" sz="2800" i="1" dirty="0" smtClean="0"/>
          </a:p>
          <a:p>
            <a:pPr marL="0" indent="0">
              <a:buNone/>
            </a:pPr>
            <a:r>
              <a:rPr lang="en-US" altLang="zh-TW" sz="1800" dirty="0" smtClean="0"/>
              <a:t>It has </a:t>
            </a:r>
            <a:r>
              <a:rPr lang="en-US" altLang="zh-TW" sz="1800" dirty="0"/>
              <a:t>2 parts: </a:t>
            </a:r>
            <a:r>
              <a:rPr lang="en-US" altLang="zh-TW" sz="1800" dirty="0" smtClean="0"/>
              <a:t>the Priority FIFO </a:t>
            </a:r>
            <a:r>
              <a:rPr lang="en-US" altLang="zh-TW" sz="1800" dirty="0"/>
              <a:t>Module and Comparator Module</a:t>
            </a:r>
            <a:r>
              <a:rPr lang="en-US" altLang="zh-TW" sz="1800" dirty="0" smtClean="0"/>
              <a:t>.</a:t>
            </a:r>
          </a:p>
          <a:p>
            <a:pPr marL="0" indent="0">
              <a:buNone/>
            </a:pPr>
            <a:endParaRPr lang="en-US" altLang="zh-TW" sz="1800" dirty="0" smtClean="0"/>
          </a:p>
          <a:p>
            <a:pPr marL="0" indent="0">
              <a:buNone/>
            </a:pPr>
            <a:r>
              <a:rPr lang="en-US" altLang="zh-TW" sz="1800" dirty="0" smtClean="0"/>
              <a:t>Priority FIFO : Collect all output data of BBU , and pass it to Comparator one by one.</a:t>
            </a:r>
          </a:p>
          <a:p>
            <a:pPr marL="0" indent="0">
              <a:buNone/>
            </a:pPr>
            <a:endParaRPr lang="en-US" altLang="zh-TW" sz="1800" dirty="0"/>
          </a:p>
          <a:p>
            <a:pPr marL="0" indent="0">
              <a:buNone/>
            </a:pPr>
            <a:r>
              <a:rPr lang="en-US" altLang="zh-TW" sz="1800" dirty="0" smtClean="0"/>
              <a:t>Comparator </a:t>
            </a:r>
            <a:r>
              <a:rPr lang="en-US" altLang="zh-TW" sz="1800" dirty="0"/>
              <a:t>Module </a:t>
            </a:r>
            <a:r>
              <a:rPr lang="en-US" altLang="zh-TW" sz="1800" dirty="0" smtClean="0"/>
              <a:t>: Reads </a:t>
            </a:r>
            <a:r>
              <a:rPr lang="en-US" altLang="zh-TW" sz="1800" dirty="0"/>
              <a:t>data from Priority FIFO, uses </a:t>
            </a:r>
            <a:r>
              <a:rPr lang="en-US" altLang="zh-TW" sz="1800" dirty="0" smtClean="0"/>
              <a:t>this information </a:t>
            </a:r>
            <a:r>
              <a:rPr lang="en-US" altLang="zh-TW" sz="1800" dirty="0"/>
              <a:t>to compare original pattern from off-chip </a:t>
            </a:r>
            <a:r>
              <a:rPr lang="en-US" altLang="zh-TW" sz="1800" dirty="0" smtClean="0"/>
              <a:t>memory and </a:t>
            </a:r>
            <a:r>
              <a:rPr lang="en-US" altLang="zh-TW" sz="1800" dirty="0"/>
              <a:t>corresponding suspected string from on-chip memory.</a:t>
            </a:r>
          </a:p>
          <a:p>
            <a:pPr marL="0" indent="0">
              <a:buNone/>
            </a:pPr>
            <a:endParaRPr lang="en-US" altLang="zh-TW" sz="1800" dirty="0" smtClean="0"/>
          </a:p>
          <a:p>
            <a:pPr marL="0" indent="0">
              <a:buNone/>
            </a:pPr>
            <a:r>
              <a:rPr lang="en-US" altLang="zh-TW" sz="1800" dirty="0" smtClean="0"/>
              <a:t>Whenever </a:t>
            </a:r>
            <a:r>
              <a:rPr lang="en-US" altLang="zh-TW" sz="1800" dirty="0"/>
              <a:t>an exact match is detected, the comparator </a:t>
            </a:r>
            <a:r>
              <a:rPr lang="en-US" altLang="zh-TW" sz="1800" dirty="0" smtClean="0"/>
              <a:t>will report </a:t>
            </a:r>
            <a:r>
              <a:rPr lang="en-US" altLang="zh-TW" sz="1800" dirty="0"/>
              <a:t>the pattern’s ID, terminate the system till the next </a:t>
            </a:r>
            <a:r>
              <a:rPr lang="en-US" altLang="zh-TW" sz="1800" dirty="0" smtClean="0"/>
              <a:t>stream arrives</a:t>
            </a:r>
            <a:r>
              <a:rPr lang="en-US" altLang="zh-TW" sz="1800" dirty="0"/>
              <a:t>.</a:t>
            </a:r>
            <a:endParaRPr lang="zh-TW" altLang="en-US" sz="180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586123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dirty="0"/>
              <a:t>System Architecture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2800" i="1" dirty="0"/>
              <a:t>Database </a:t>
            </a:r>
            <a:r>
              <a:rPr lang="en-US" altLang="zh-TW" sz="2800" i="1" dirty="0" smtClean="0"/>
              <a:t>update</a:t>
            </a:r>
          </a:p>
          <a:p>
            <a:pPr marL="0" indent="0">
              <a:buNone/>
            </a:pPr>
            <a:r>
              <a:rPr lang="en-US" altLang="zh-TW" sz="1800" dirty="0"/>
              <a:t>Our system mostly relies on memory: on-chip </a:t>
            </a:r>
            <a:r>
              <a:rPr lang="en-US" altLang="zh-TW" sz="1800" dirty="0" smtClean="0"/>
              <a:t>memory stores </a:t>
            </a:r>
            <a:r>
              <a:rPr lang="en-US" altLang="zh-TW" sz="1800" dirty="0"/>
              <a:t>index tables and off-chip memory stores original </a:t>
            </a:r>
            <a:r>
              <a:rPr lang="en-US" altLang="zh-TW" sz="1800" dirty="0" smtClean="0"/>
              <a:t>patterns Content.</a:t>
            </a:r>
          </a:p>
          <a:p>
            <a:pPr marL="0" indent="0">
              <a:buNone/>
            </a:pPr>
            <a:endParaRPr lang="en-US" altLang="zh-TW" sz="1800" dirty="0"/>
          </a:p>
          <a:p>
            <a:pPr marL="0" indent="0">
              <a:buNone/>
            </a:pPr>
            <a:r>
              <a:rPr lang="en-US" altLang="zh-TW" sz="1800" dirty="0"/>
              <a:t>To remove a pattern out of </a:t>
            </a:r>
            <a:r>
              <a:rPr lang="en-US" altLang="zh-TW" sz="1800" dirty="0" smtClean="0"/>
              <a:t>database, we </a:t>
            </a:r>
            <a:r>
              <a:rPr lang="en-US" altLang="zh-TW" sz="1800" dirty="0"/>
              <a:t>simply change the value of pointer in off-chip memory </a:t>
            </a:r>
            <a:r>
              <a:rPr lang="en-US" altLang="zh-TW" sz="1800" dirty="0" smtClean="0"/>
              <a:t>to </a:t>
            </a:r>
            <a:r>
              <a:rPr lang="en-US" altLang="zh-TW" sz="1800" i="1" dirty="0" smtClean="0"/>
              <a:t>null</a:t>
            </a:r>
            <a:r>
              <a:rPr lang="en-US" altLang="zh-TW" sz="1800" dirty="0"/>
              <a:t>, when the Comparator notices this invalid value, it drops</a:t>
            </a:r>
          </a:p>
          <a:p>
            <a:pPr marL="0" indent="0">
              <a:buNone/>
            </a:pPr>
            <a:r>
              <a:rPr lang="en-US" altLang="zh-TW" sz="1800" dirty="0"/>
              <a:t>current suspected string, proceeds to examine the next string.</a:t>
            </a:r>
          </a:p>
          <a:p>
            <a:pPr marL="0" indent="0">
              <a:buNone/>
            </a:pPr>
            <a:endParaRPr lang="en-US" altLang="zh-TW" sz="1800" dirty="0" smtClean="0"/>
          </a:p>
          <a:p>
            <a:pPr marL="0" indent="0">
              <a:buNone/>
            </a:pPr>
            <a:r>
              <a:rPr lang="en-US" altLang="zh-TW" sz="1800" dirty="0" smtClean="0"/>
              <a:t>Adding </a:t>
            </a:r>
            <a:r>
              <a:rPr lang="en-US" altLang="zh-TW" sz="1800" dirty="0"/>
              <a:t>new patterns is not easy as removing. The </a:t>
            </a:r>
            <a:r>
              <a:rPr lang="en-US" altLang="zh-TW" sz="1800" dirty="0" smtClean="0"/>
              <a:t>software running </a:t>
            </a:r>
            <a:r>
              <a:rPr lang="en-US" altLang="zh-TW" sz="1800" dirty="0"/>
              <a:t>on PC has to re-construct the index table then </a:t>
            </a:r>
            <a:r>
              <a:rPr lang="en-US" altLang="zh-TW" sz="1800" dirty="0" smtClean="0"/>
              <a:t>transmit new </a:t>
            </a:r>
            <a:r>
              <a:rPr lang="en-US" altLang="zh-TW" sz="1800" dirty="0"/>
              <a:t>index table’s value </a:t>
            </a:r>
            <a:r>
              <a:rPr lang="en-US" altLang="zh-TW" sz="1800" dirty="0" smtClean="0"/>
              <a:t>via Communication </a:t>
            </a:r>
            <a:r>
              <a:rPr lang="en-US" altLang="zh-TW" sz="1800" dirty="0"/>
              <a:t>Module in </a:t>
            </a:r>
            <a:r>
              <a:rPr lang="en-US" altLang="zh-TW" sz="1800" dirty="0" smtClean="0"/>
              <a:t>BBF system </a:t>
            </a:r>
            <a:r>
              <a:rPr lang="en-US" altLang="zh-TW" sz="1800" dirty="0"/>
              <a:t>to replace old index table.</a:t>
            </a:r>
            <a:endParaRPr lang="zh-TW" altLang="en-US" sz="180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141922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dirty="0"/>
              <a:t>FPGA</a:t>
            </a:r>
            <a:r>
              <a:rPr lang="zh-TW" altLang="en-US" sz="3600" dirty="0"/>
              <a:t> </a:t>
            </a:r>
            <a:r>
              <a:rPr lang="en-US" altLang="zh-TW" sz="3600" dirty="0"/>
              <a:t>Performance Implementation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16</a:t>
            </a:fld>
            <a:endParaRPr lang="en-US" altLang="zh-TW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1800" dirty="0"/>
              <a:t>Our system is implemented on the Altera DE2 </a:t>
            </a:r>
            <a:r>
              <a:rPr lang="en-US" altLang="zh-TW" sz="1800" dirty="0" smtClean="0"/>
              <a:t>Development and </a:t>
            </a:r>
            <a:r>
              <a:rPr lang="en-US" altLang="zh-TW" sz="1800" dirty="0"/>
              <a:t>Education board. The FPGA chip in DE2 is Cyclone </a:t>
            </a:r>
            <a:r>
              <a:rPr lang="en-US" altLang="zh-TW" sz="1800" dirty="0" smtClean="0"/>
              <a:t>II EP2C35F672C6</a:t>
            </a:r>
            <a:r>
              <a:rPr lang="en-US" altLang="zh-TW" sz="1800" dirty="0"/>
              <a:t>. We use </a:t>
            </a:r>
            <a:r>
              <a:rPr lang="en-US" altLang="zh-TW" sz="1800" dirty="0" err="1"/>
              <a:t>Quartus</a:t>
            </a:r>
            <a:r>
              <a:rPr lang="en-US" altLang="zh-TW" sz="1800" dirty="0"/>
              <a:t> II 9.1 Web Edition for </a:t>
            </a:r>
            <a:r>
              <a:rPr lang="en-US" altLang="zh-TW" sz="1800" dirty="0" smtClean="0"/>
              <a:t>hardware synthesis</a:t>
            </a:r>
            <a:r>
              <a:rPr lang="en-US" altLang="zh-TW" sz="1800" dirty="0"/>
              <a:t>, mapping, placing and routing</a:t>
            </a:r>
            <a:r>
              <a:rPr lang="en-US" altLang="zh-TW" sz="1800" dirty="0" smtClean="0"/>
              <a:t>.</a:t>
            </a:r>
          </a:p>
          <a:p>
            <a:pPr marL="0" indent="0">
              <a:buNone/>
            </a:pPr>
            <a:endParaRPr lang="en-US" altLang="zh-TW" sz="1800" dirty="0"/>
          </a:p>
          <a:p>
            <a:pPr marL="0" indent="0">
              <a:buNone/>
            </a:pPr>
            <a:r>
              <a:rPr lang="en-US" altLang="zh-TW" sz="1800" dirty="0"/>
              <a:t>W</a:t>
            </a:r>
            <a:r>
              <a:rPr lang="en-US" altLang="zh-TW" sz="1800" dirty="0" smtClean="0"/>
              <a:t>e </a:t>
            </a:r>
            <a:r>
              <a:rPr lang="en-US" altLang="zh-TW" sz="1800" dirty="0"/>
              <a:t>only implement the patterns </a:t>
            </a:r>
            <a:r>
              <a:rPr lang="en-US" altLang="zh-TW" sz="1800" dirty="0" smtClean="0"/>
              <a:t>of lengths </a:t>
            </a:r>
            <a:r>
              <a:rPr lang="en-US" altLang="zh-TW" sz="1800" dirty="0"/>
              <a:t>from 10 to 20 characters. There are 2751 patterns </a:t>
            </a:r>
            <a:r>
              <a:rPr lang="en-US" altLang="zh-TW" sz="1800" dirty="0" smtClean="0"/>
              <a:t>with total </a:t>
            </a:r>
            <a:r>
              <a:rPr lang="en-US" altLang="zh-TW" sz="1800" dirty="0"/>
              <a:t>of 43,951 characters in this range</a:t>
            </a:r>
            <a:r>
              <a:rPr lang="en-US" altLang="zh-TW" sz="1800" dirty="0" smtClean="0"/>
              <a:t>.</a:t>
            </a:r>
          </a:p>
          <a:p>
            <a:pPr marL="0" indent="0">
              <a:buNone/>
            </a:pPr>
            <a:endParaRPr lang="en-US" altLang="zh-TW" sz="1800" dirty="0"/>
          </a:p>
        </p:txBody>
      </p:sp>
    </p:spTree>
    <p:extLst>
      <p:ext uri="{BB962C8B-B14F-4D97-AF65-F5344CB8AC3E}">
        <p14:creationId xmlns:p14="http://schemas.microsoft.com/office/powerpoint/2010/main" val="2286196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dirty="0"/>
              <a:t>FPGA</a:t>
            </a:r>
            <a:r>
              <a:rPr lang="zh-TW" altLang="en-US" sz="3600" dirty="0"/>
              <a:t> </a:t>
            </a:r>
            <a:r>
              <a:rPr lang="en-US" altLang="zh-TW" sz="3600" dirty="0"/>
              <a:t>Performance Implementation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17</a:t>
            </a:fld>
            <a:endParaRPr lang="en-US" altLang="zh-TW"/>
          </a:p>
        </p:txBody>
      </p:sp>
      <p:pic>
        <p:nvPicPr>
          <p:cNvPr id="6" name="內容版面配置區 5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029320" y="1388498"/>
            <a:ext cx="5242979" cy="4758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8066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dirty="0"/>
              <a:t>FPGA</a:t>
            </a:r>
            <a:r>
              <a:rPr lang="zh-TW" altLang="en-US" sz="3600" dirty="0"/>
              <a:t> </a:t>
            </a:r>
            <a:r>
              <a:rPr lang="en-US" altLang="zh-TW" sz="3600" dirty="0"/>
              <a:t>Performance Implementation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18</a:t>
            </a:fld>
            <a:endParaRPr lang="en-US" altLang="zh-TW"/>
          </a:p>
        </p:txBody>
      </p:sp>
      <p:pic>
        <p:nvPicPr>
          <p:cNvPr id="3" name="內容版面配置區 2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655676" y="1808820"/>
            <a:ext cx="6137414" cy="3528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6078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dirty="0"/>
              <a:t>FPGA</a:t>
            </a:r>
            <a:r>
              <a:rPr lang="zh-TW" altLang="en-US" sz="3600" dirty="0"/>
              <a:t> </a:t>
            </a:r>
            <a:r>
              <a:rPr lang="en-US" altLang="zh-TW" sz="3600" dirty="0"/>
              <a:t>Performance Implementation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19</a:t>
            </a:fld>
            <a:endParaRPr lang="en-US" altLang="zh-TW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1800" dirty="0"/>
              <a:t>Because of the </a:t>
            </a:r>
            <a:r>
              <a:rPr lang="en-US" altLang="zh-TW" sz="1800" dirty="0" smtClean="0"/>
              <a:t>limitation of </a:t>
            </a:r>
            <a:r>
              <a:rPr lang="en-US" altLang="zh-TW" sz="1800" dirty="0"/>
              <a:t>low-cost FPGA chip and of synthesis tool, our </a:t>
            </a:r>
            <a:r>
              <a:rPr lang="en-US" altLang="zh-TW" sz="1800" dirty="0" smtClean="0"/>
              <a:t>system can </a:t>
            </a:r>
            <a:r>
              <a:rPr lang="en-US" altLang="zh-TW" sz="1800" dirty="0"/>
              <a:t>only operate at 128 MHz (1Gbps). </a:t>
            </a:r>
            <a:endParaRPr lang="en-US" altLang="zh-TW" sz="1800" dirty="0" smtClean="0"/>
          </a:p>
          <a:p>
            <a:pPr marL="0" indent="0">
              <a:buNone/>
            </a:pPr>
            <a:endParaRPr lang="en-US" altLang="zh-TW" sz="1800" dirty="0"/>
          </a:p>
          <a:p>
            <a:pPr marL="0" indent="0">
              <a:buNone/>
            </a:pPr>
            <a:r>
              <a:rPr lang="en-US" altLang="zh-TW" sz="1800" dirty="0" smtClean="0"/>
              <a:t>Table </a:t>
            </a:r>
            <a:r>
              <a:rPr lang="en-US" altLang="zh-TW" sz="1800" dirty="0"/>
              <a:t>1 is the list </a:t>
            </a:r>
            <a:r>
              <a:rPr lang="en-US" altLang="zh-TW" sz="1800" dirty="0" smtClean="0"/>
              <a:t>of hardware </a:t>
            </a:r>
            <a:r>
              <a:rPr lang="en-US" altLang="zh-TW" sz="1800" dirty="0"/>
              <a:t>consumption for all components in the system </a:t>
            </a:r>
            <a:r>
              <a:rPr lang="en-US" altLang="zh-TW" sz="1800" dirty="0" smtClean="0"/>
              <a:t>which consists </a:t>
            </a:r>
            <a:r>
              <a:rPr lang="en-US" altLang="zh-TW" sz="1800" dirty="0"/>
              <a:t>of 9 SHUs, 11 BBUs with their index tables and </a:t>
            </a:r>
            <a:r>
              <a:rPr lang="en-US" altLang="zh-TW" sz="1800" dirty="0" smtClean="0"/>
              <a:t>FIFO, Comparator </a:t>
            </a:r>
            <a:r>
              <a:rPr lang="en-US" altLang="zh-TW" sz="1800" dirty="0"/>
              <a:t>Module, Priority FIFO and on-chip memory </a:t>
            </a:r>
            <a:r>
              <a:rPr lang="en-US" altLang="zh-TW" sz="1800" dirty="0" smtClean="0"/>
              <a:t>to save </a:t>
            </a:r>
            <a:r>
              <a:rPr lang="en-US" altLang="zh-TW" sz="1800" dirty="0"/>
              <a:t>suspected strings. </a:t>
            </a:r>
            <a:endParaRPr lang="en-US" altLang="zh-TW" sz="1800" dirty="0" smtClean="0"/>
          </a:p>
          <a:p>
            <a:pPr marL="0" indent="0">
              <a:buNone/>
            </a:pPr>
            <a:r>
              <a:rPr lang="en-US" altLang="zh-TW" sz="1800" dirty="0" smtClean="0"/>
              <a:t>Our </a:t>
            </a:r>
            <a:r>
              <a:rPr lang="en-US" altLang="zh-TW" sz="1800" dirty="0"/>
              <a:t>system also uses 54.5 </a:t>
            </a:r>
            <a:r>
              <a:rPr lang="en-US" altLang="zh-TW" sz="1800" dirty="0" smtClean="0"/>
              <a:t>kilobytes available </a:t>
            </a:r>
            <a:r>
              <a:rPr lang="en-US" altLang="zh-TW" sz="1800" dirty="0"/>
              <a:t>off-chip memory on DE2 board to store all </a:t>
            </a:r>
            <a:r>
              <a:rPr lang="en-US" altLang="zh-TW" sz="1800" dirty="0" smtClean="0"/>
              <a:t>original patterns</a:t>
            </a:r>
            <a:r>
              <a:rPr lang="en-US" altLang="zh-TW" sz="1800" dirty="0"/>
              <a:t>. </a:t>
            </a:r>
            <a:endParaRPr lang="en-US" altLang="zh-TW" sz="1800" dirty="0" smtClean="0"/>
          </a:p>
          <a:p>
            <a:pPr marL="0" indent="0">
              <a:buNone/>
            </a:pPr>
            <a:endParaRPr lang="en-US" altLang="zh-TW" sz="1800" dirty="0" smtClean="0"/>
          </a:p>
          <a:p>
            <a:pPr marL="0" indent="0">
              <a:buNone/>
            </a:pPr>
            <a:r>
              <a:rPr lang="en-US" altLang="zh-TW" sz="1800" dirty="0" smtClean="0"/>
              <a:t>Table </a:t>
            </a:r>
            <a:r>
              <a:rPr lang="en-US" altLang="zh-TW" sz="1800" dirty="0"/>
              <a:t>2 shows the comparison of our system </a:t>
            </a:r>
            <a:r>
              <a:rPr lang="en-US" altLang="zh-TW" sz="1800" dirty="0" smtClean="0"/>
              <a:t>with previous </a:t>
            </a:r>
            <a:r>
              <a:rPr lang="en-US" altLang="zh-TW" sz="1800" dirty="0"/>
              <a:t>systems in on-chip memory </a:t>
            </a:r>
            <a:r>
              <a:rPr lang="en-US" altLang="zh-TW" sz="1800" dirty="0" smtClean="0"/>
              <a:t>usage</a:t>
            </a:r>
            <a:r>
              <a:rPr lang="en-US" altLang="zh-TW" sz="1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85103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3200" dirty="0" smtClean="0"/>
              <a:t>Introduction</a:t>
            </a:r>
          </a:p>
          <a:p>
            <a:r>
              <a:rPr lang="en-US" altLang="zh-TW" sz="3200" dirty="0" smtClean="0"/>
              <a:t>Background</a:t>
            </a:r>
          </a:p>
          <a:p>
            <a:r>
              <a:rPr lang="en-US" altLang="zh-TW" sz="3200" dirty="0" smtClean="0"/>
              <a:t>System Architecture </a:t>
            </a:r>
          </a:p>
          <a:p>
            <a:r>
              <a:rPr lang="en-US" altLang="zh-TW" sz="3200" dirty="0" smtClean="0"/>
              <a:t>FPGA</a:t>
            </a:r>
            <a:r>
              <a:rPr lang="zh-TW" altLang="en-US" sz="3200" dirty="0" smtClean="0"/>
              <a:t> </a:t>
            </a:r>
            <a:r>
              <a:rPr lang="en-US" altLang="zh-TW" sz="3200" dirty="0" smtClean="0"/>
              <a:t>Performance Implementation</a:t>
            </a:r>
          </a:p>
          <a:p>
            <a:r>
              <a:rPr lang="en-US" altLang="zh-TW" sz="3200" dirty="0" smtClean="0"/>
              <a:t>Conclusion</a:t>
            </a:r>
          </a:p>
          <a:p>
            <a:endParaRPr lang="en-US" altLang="zh-TW" sz="3200" dirty="0"/>
          </a:p>
          <a:p>
            <a:endParaRPr lang="zh-TW" altLang="en-US" sz="280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30222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dirty="0" smtClean="0"/>
              <a:t>Conclusion</a:t>
            </a:r>
            <a:endParaRPr lang="en-US" altLang="zh-TW" sz="360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20</a:t>
            </a:fld>
            <a:endParaRPr lang="en-US" altLang="zh-TW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1800" dirty="0"/>
              <a:t>Our system is an effective solution to accelerate the </a:t>
            </a:r>
            <a:r>
              <a:rPr lang="en-US" altLang="zh-TW" sz="1800" dirty="0" smtClean="0"/>
              <a:t>performance of </a:t>
            </a:r>
            <a:r>
              <a:rPr lang="en-US" altLang="zh-TW" sz="1800" dirty="0"/>
              <a:t>pattern matching in </a:t>
            </a:r>
            <a:r>
              <a:rPr lang="en-US" altLang="zh-TW" sz="1800" dirty="0" err="1"/>
              <a:t>ClamAV</a:t>
            </a:r>
            <a:r>
              <a:rPr lang="en-US" altLang="zh-TW" sz="1800" dirty="0" smtClean="0"/>
              <a:t>.</a:t>
            </a:r>
          </a:p>
          <a:p>
            <a:pPr marL="0" indent="0">
              <a:buNone/>
            </a:pPr>
            <a:r>
              <a:rPr lang="en-US" altLang="zh-TW" sz="1800" dirty="0"/>
              <a:t>The </a:t>
            </a:r>
            <a:r>
              <a:rPr lang="en-US" altLang="zh-TW" sz="1800" dirty="0" smtClean="0"/>
              <a:t>novel aspect </a:t>
            </a:r>
            <a:r>
              <a:rPr lang="en-US" altLang="zh-TW" sz="1800" dirty="0"/>
              <a:t>of this system is the combination of Bloom Filter and </a:t>
            </a:r>
            <a:r>
              <a:rPr lang="en-US" altLang="zh-TW" sz="1800" dirty="0" err="1" smtClean="0"/>
              <a:t>Bloomier</a:t>
            </a:r>
            <a:r>
              <a:rPr lang="en-US" altLang="zh-TW" sz="1800" dirty="0"/>
              <a:t> </a:t>
            </a:r>
            <a:r>
              <a:rPr lang="en-US" altLang="zh-TW" sz="1800" dirty="0" smtClean="0"/>
              <a:t>Filter </a:t>
            </a:r>
            <a:r>
              <a:rPr lang="en-US" altLang="zh-TW" sz="1800" dirty="0"/>
              <a:t>to minimize the off-chip memory access times for </a:t>
            </a:r>
            <a:r>
              <a:rPr lang="en-US" altLang="zh-TW" sz="1800" dirty="0" smtClean="0"/>
              <a:t>exact pattern </a:t>
            </a:r>
            <a:r>
              <a:rPr lang="en-US" altLang="zh-TW" sz="1800" dirty="0"/>
              <a:t>comparison. </a:t>
            </a:r>
            <a:endParaRPr lang="en-US" altLang="zh-TW" sz="1800" dirty="0" smtClean="0"/>
          </a:p>
          <a:p>
            <a:pPr marL="0" indent="0">
              <a:buNone/>
            </a:pPr>
            <a:r>
              <a:rPr lang="en-US" altLang="zh-TW" sz="1800" dirty="0" smtClean="0"/>
              <a:t>In </a:t>
            </a:r>
            <a:r>
              <a:rPr lang="en-US" altLang="zh-TW" sz="1800" dirty="0"/>
              <a:t>near future, our system will support all </a:t>
            </a:r>
            <a:r>
              <a:rPr lang="en-US" altLang="zh-TW" sz="1800" dirty="0" err="1"/>
              <a:t>ClamAV</a:t>
            </a:r>
            <a:r>
              <a:rPr lang="en-US" altLang="zh-TW" sz="1800" dirty="0"/>
              <a:t> </a:t>
            </a:r>
            <a:r>
              <a:rPr lang="en-US" altLang="zh-TW" sz="1800" dirty="0" smtClean="0"/>
              <a:t>simple patterns </a:t>
            </a:r>
            <a:r>
              <a:rPr lang="en-US" altLang="zh-TW" sz="1800" dirty="0"/>
              <a:t>and some kinds of wildcard. </a:t>
            </a:r>
            <a:endParaRPr lang="en-US" altLang="zh-TW" sz="1800" dirty="0" smtClean="0"/>
          </a:p>
          <a:p>
            <a:pPr marL="0" indent="0">
              <a:buNone/>
            </a:pPr>
            <a:r>
              <a:rPr lang="en-US" altLang="zh-TW" sz="1800" dirty="0" smtClean="0"/>
              <a:t>We </a:t>
            </a:r>
            <a:r>
              <a:rPr lang="en-US" altLang="zh-TW" sz="1800" dirty="0"/>
              <a:t>also intend to create </a:t>
            </a:r>
            <a:r>
              <a:rPr lang="en-US" altLang="zh-TW" sz="1800" dirty="0" smtClean="0"/>
              <a:t>a system </a:t>
            </a:r>
            <a:r>
              <a:rPr lang="en-US" altLang="zh-TW" sz="1800" dirty="0"/>
              <a:t>called Hybrid Antivirus Solution, which is a </a:t>
            </a:r>
            <a:r>
              <a:rPr lang="en-US" altLang="zh-TW" sz="1800" dirty="0" smtClean="0"/>
              <a:t>combination of </a:t>
            </a:r>
            <a:r>
              <a:rPr lang="en-US" altLang="zh-TW" sz="1800" dirty="0"/>
              <a:t>hardware and software to take full advantage of </a:t>
            </a:r>
            <a:r>
              <a:rPr lang="en-US" altLang="zh-TW" sz="1800" dirty="0" smtClean="0"/>
              <a:t>high speed</a:t>
            </a:r>
            <a:endParaRPr lang="en-US" altLang="zh-TW" sz="1800" dirty="0"/>
          </a:p>
          <a:p>
            <a:pPr marL="0" indent="0">
              <a:buNone/>
            </a:pPr>
            <a:r>
              <a:rPr lang="en-US" altLang="zh-TW" sz="1800" dirty="0"/>
              <a:t>FPGA-based system as well as flexibility of PC application.</a:t>
            </a:r>
          </a:p>
          <a:p>
            <a:pPr marL="0" indent="0">
              <a:buNone/>
            </a:pPr>
            <a:r>
              <a:rPr lang="en-US" altLang="zh-TW" sz="1800" dirty="0" smtClean="0"/>
              <a:t>An </a:t>
            </a:r>
            <a:r>
              <a:rPr lang="en-US" altLang="zh-TW" sz="1800" dirty="0"/>
              <a:t>anti-virus application running on PC uses some </a:t>
            </a:r>
            <a:r>
              <a:rPr lang="en-US" altLang="zh-TW" sz="1800" dirty="0" smtClean="0"/>
              <a:t>heuristic algorithms </a:t>
            </a:r>
            <a:r>
              <a:rPr lang="en-US" altLang="zh-TW" sz="1800" dirty="0"/>
              <a:t>to discover unknown viruses while </a:t>
            </a:r>
            <a:r>
              <a:rPr lang="en-US" altLang="zh-TW" sz="1800" dirty="0" smtClean="0"/>
              <a:t>FPGA-based system </a:t>
            </a:r>
            <a:r>
              <a:rPr lang="en-US" altLang="zh-TW" sz="1800" dirty="0"/>
              <a:t>scans the file stream in order to detect known </a:t>
            </a:r>
            <a:r>
              <a:rPr lang="en-US" altLang="zh-TW" sz="1800" dirty="0" smtClean="0"/>
              <a:t>viruses by </a:t>
            </a:r>
            <a:r>
              <a:rPr lang="en-US" altLang="zh-TW" sz="1800" dirty="0"/>
              <a:t>their signatures.</a:t>
            </a:r>
          </a:p>
        </p:txBody>
      </p:sp>
    </p:spTree>
    <p:extLst>
      <p:ext uri="{BB962C8B-B14F-4D97-AF65-F5344CB8AC3E}">
        <p14:creationId xmlns:p14="http://schemas.microsoft.com/office/powerpoint/2010/main" val="3702898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Introduction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National Cheng Kung University CSIE Computer &amp; Internet Architecture Lab 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3</a:t>
            </a:fld>
            <a:endParaRPr lang="en-US" altLang="zh-TW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575556" y="1435561"/>
            <a:ext cx="7696200" cy="4530725"/>
          </a:xfrm>
        </p:spPr>
        <p:txBody>
          <a:bodyPr/>
          <a:lstStyle/>
          <a:p>
            <a:pPr marL="0" indent="0">
              <a:buNone/>
            </a:pPr>
            <a:r>
              <a:rPr lang="en-US" altLang="zh-TW" sz="1800" dirty="0"/>
              <a:t>Nowadays, along with the development of internet, </a:t>
            </a:r>
            <a:r>
              <a:rPr lang="en-US" altLang="zh-TW" sz="1800" dirty="0" smtClean="0"/>
              <a:t>information security </a:t>
            </a:r>
            <a:r>
              <a:rPr lang="en-US" altLang="zh-TW" sz="1800" dirty="0"/>
              <a:t>is becoming more and more critical.  </a:t>
            </a:r>
            <a:r>
              <a:rPr lang="en-US" altLang="zh-TW" sz="1800" dirty="0" smtClean="0"/>
              <a:t>One </a:t>
            </a:r>
            <a:r>
              <a:rPr lang="en-US" altLang="zh-TW" sz="1800" dirty="0"/>
              <a:t>of </a:t>
            </a:r>
            <a:r>
              <a:rPr lang="en-US" altLang="zh-TW" sz="1800" dirty="0" smtClean="0"/>
              <a:t>the most </a:t>
            </a:r>
            <a:r>
              <a:rPr lang="en-US" altLang="zh-TW" sz="1800" dirty="0"/>
              <a:t>important aspects in this field is antivirus. </a:t>
            </a:r>
            <a:endParaRPr lang="en-US" altLang="zh-TW" sz="1800" dirty="0" smtClean="0"/>
          </a:p>
          <a:p>
            <a:pPr marL="0" indent="0">
              <a:buNone/>
            </a:pPr>
            <a:endParaRPr lang="en-US" altLang="zh-TW" sz="1800" dirty="0"/>
          </a:p>
          <a:p>
            <a:pPr marL="0" indent="0">
              <a:buNone/>
            </a:pPr>
            <a:r>
              <a:rPr lang="en-US" altLang="zh-TW" sz="1800" dirty="0" smtClean="0"/>
              <a:t>Although there are </a:t>
            </a:r>
            <a:r>
              <a:rPr lang="en-US" altLang="zh-TW" sz="1800" dirty="0"/>
              <a:t>many improvements in antivirus programs, they still have</a:t>
            </a:r>
          </a:p>
          <a:p>
            <a:pPr marL="0" indent="0">
              <a:buNone/>
            </a:pPr>
            <a:r>
              <a:rPr lang="en-US" altLang="zh-TW" sz="1800" dirty="0"/>
              <a:t>to match a file stream with static patterns of known viruses</a:t>
            </a:r>
            <a:r>
              <a:rPr lang="en-US" altLang="zh-TW" sz="1800" dirty="0" smtClean="0"/>
              <a:t>.</a:t>
            </a:r>
          </a:p>
          <a:p>
            <a:pPr marL="0" indent="0">
              <a:buNone/>
            </a:pPr>
            <a:endParaRPr lang="en-US" altLang="zh-TW" sz="1800" dirty="0" smtClean="0"/>
          </a:p>
          <a:p>
            <a:pPr marL="0" indent="0">
              <a:buNone/>
            </a:pPr>
            <a:r>
              <a:rPr lang="en-US" altLang="zh-TW" sz="1800" dirty="0" smtClean="0"/>
              <a:t>This </a:t>
            </a:r>
            <a:r>
              <a:rPr lang="en-US" altLang="zh-TW" sz="1800" dirty="0"/>
              <a:t>process occupies a noticeable amount of resource </a:t>
            </a:r>
            <a:r>
              <a:rPr lang="en-US" altLang="zh-TW" sz="1800" dirty="0" smtClean="0"/>
              <a:t>and slows </a:t>
            </a:r>
            <a:r>
              <a:rPr lang="en-US" altLang="zh-TW" sz="1800" dirty="0"/>
              <a:t>down entire system due to the growing number of viruses.</a:t>
            </a:r>
          </a:p>
          <a:p>
            <a:pPr marL="0" indent="0">
              <a:buNone/>
            </a:pPr>
            <a:r>
              <a:rPr lang="en-US" altLang="zh-TW" sz="1800" dirty="0"/>
              <a:t>In addition, software-based solution can not catch up </a:t>
            </a:r>
            <a:r>
              <a:rPr lang="en-US" altLang="zh-TW" sz="1800" dirty="0" smtClean="0"/>
              <a:t>with the </a:t>
            </a:r>
            <a:r>
              <a:rPr lang="en-US" altLang="zh-TW" sz="1800" dirty="0"/>
              <a:t>gigabit networks.</a:t>
            </a:r>
          </a:p>
          <a:p>
            <a:pPr marL="0" indent="0">
              <a:buNone/>
            </a:pPr>
            <a:endParaRPr lang="en-US" altLang="zh-TW" sz="1800" dirty="0"/>
          </a:p>
          <a:p>
            <a:pPr marL="0" indent="0">
              <a:buNone/>
            </a:pPr>
            <a:r>
              <a:rPr lang="en-US" altLang="zh-TW" sz="1800" dirty="0" smtClean="0"/>
              <a:t>FPGA-based </a:t>
            </a:r>
            <a:r>
              <a:rPr lang="en-US" altLang="zh-TW" sz="1800" dirty="0"/>
              <a:t>system is one of </a:t>
            </a:r>
            <a:r>
              <a:rPr lang="en-US" altLang="zh-TW" sz="1800" dirty="0" smtClean="0"/>
              <a:t>popular hardware </a:t>
            </a:r>
            <a:r>
              <a:rPr lang="en-US" altLang="zh-TW" sz="1800" dirty="0"/>
              <a:t>technologies because of its high speed operation </a:t>
            </a:r>
            <a:r>
              <a:rPr lang="en-US" altLang="zh-TW" sz="1800" dirty="0" smtClean="0"/>
              <a:t>and flexibility </a:t>
            </a:r>
            <a:r>
              <a:rPr lang="en-US" altLang="zh-TW" sz="1800" dirty="0"/>
              <a:t>in changing application.</a:t>
            </a:r>
          </a:p>
        </p:txBody>
      </p:sp>
    </p:spTree>
    <p:extLst>
      <p:ext uri="{BB962C8B-B14F-4D97-AF65-F5344CB8AC3E}">
        <p14:creationId xmlns:p14="http://schemas.microsoft.com/office/powerpoint/2010/main" val="2565797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dirty="0"/>
              <a:t>Background (Bloom Filter )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National Cheng Kung University CSIE Computer &amp; Internet Architecture Lab 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4</a:t>
            </a:fld>
            <a:endParaRPr lang="en-US" altLang="zh-TW"/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2400" dirty="0" smtClean="0"/>
              <a:t>Bloom Filter :</a:t>
            </a:r>
          </a:p>
          <a:p>
            <a:pPr marL="0" indent="0">
              <a:buNone/>
            </a:pPr>
            <a:r>
              <a:rPr lang="en-US" altLang="zh-TW" sz="1800" dirty="0" smtClean="0"/>
              <a:t>A method to use </a:t>
            </a:r>
            <a:r>
              <a:rPr lang="en-US" altLang="zh-TW" sz="1800" dirty="0"/>
              <a:t>an index table </a:t>
            </a:r>
            <a:r>
              <a:rPr lang="en-US" altLang="zh-TW" sz="1800" dirty="0" smtClean="0"/>
              <a:t>to check </a:t>
            </a:r>
            <a:r>
              <a:rPr lang="en-US" altLang="zh-TW" sz="1800" dirty="0"/>
              <a:t>the existence of a given string in a pre-defined </a:t>
            </a:r>
            <a:r>
              <a:rPr lang="en-US" altLang="zh-TW" sz="1800" dirty="0" smtClean="0"/>
              <a:t>set .</a:t>
            </a:r>
          </a:p>
          <a:p>
            <a:pPr marL="0" indent="0">
              <a:buNone/>
            </a:pPr>
            <a:r>
              <a:rPr lang="en-US" altLang="zh-TW" sz="1800" dirty="0" smtClean="0"/>
              <a:t>Initially, all </a:t>
            </a:r>
            <a:r>
              <a:rPr lang="en-US" altLang="zh-TW" sz="1800" dirty="0"/>
              <a:t>entries in the 1-bit-array index table are set to '0'.</a:t>
            </a:r>
          </a:p>
          <a:p>
            <a:pPr marL="0" indent="0">
              <a:buNone/>
            </a:pPr>
            <a:endParaRPr lang="en-US" altLang="zh-TW" sz="1800" dirty="0" smtClean="0"/>
          </a:p>
          <a:p>
            <a:pPr marL="0" indent="0">
              <a:buNone/>
            </a:pPr>
            <a:r>
              <a:rPr lang="en-US" altLang="zh-TW" sz="1800" dirty="0" smtClean="0"/>
              <a:t>Each </a:t>
            </a:r>
            <a:r>
              <a:rPr lang="en-US" altLang="zh-TW" sz="1800" dirty="0"/>
              <a:t>member of pre-defined set is then hashed to </a:t>
            </a:r>
            <a:r>
              <a:rPr lang="en-US" altLang="zh-TW" sz="1800" i="1" dirty="0"/>
              <a:t>k </a:t>
            </a:r>
            <a:r>
              <a:rPr lang="en-US" altLang="zh-TW" sz="1800" dirty="0"/>
              <a:t>positions </a:t>
            </a:r>
            <a:r>
              <a:rPr lang="en-US" altLang="zh-TW" sz="1800" dirty="0" smtClean="0"/>
              <a:t>in the </a:t>
            </a:r>
            <a:r>
              <a:rPr lang="en-US" altLang="zh-TW" sz="1800" dirty="0"/>
              <a:t>index table by </a:t>
            </a:r>
            <a:r>
              <a:rPr lang="en-US" altLang="zh-TW" sz="1800" i="1" dirty="0"/>
              <a:t>k </a:t>
            </a:r>
            <a:r>
              <a:rPr lang="en-US" altLang="zh-TW" sz="1800" dirty="0"/>
              <a:t>hash functions, entries corresponding </a:t>
            </a:r>
            <a:r>
              <a:rPr lang="en-US" altLang="zh-TW" sz="1800" dirty="0" smtClean="0"/>
              <a:t>with those </a:t>
            </a:r>
            <a:r>
              <a:rPr lang="en-US" altLang="zh-TW" sz="1800" dirty="0"/>
              <a:t>positions are set to '1'. </a:t>
            </a:r>
            <a:endParaRPr lang="en-US" altLang="zh-TW" sz="1800" dirty="0" smtClean="0"/>
          </a:p>
          <a:p>
            <a:pPr marL="0" indent="0">
              <a:buNone/>
            </a:pPr>
            <a:endParaRPr lang="en-US" altLang="zh-TW" sz="1800" dirty="0" smtClean="0"/>
          </a:p>
          <a:p>
            <a:pPr marL="0" indent="0">
              <a:buNone/>
            </a:pPr>
            <a:r>
              <a:rPr lang="en-US" altLang="zh-TW" sz="1800" dirty="0" smtClean="0"/>
              <a:t>This </a:t>
            </a:r>
            <a:r>
              <a:rPr lang="en-US" altLang="zh-TW" sz="1800" dirty="0"/>
              <a:t>process is repeated until </a:t>
            </a:r>
            <a:r>
              <a:rPr lang="en-US" altLang="zh-TW" sz="1800" dirty="0" smtClean="0"/>
              <a:t>all members </a:t>
            </a:r>
            <a:r>
              <a:rPr lang="en-US" altLang="zh-TW" sz="1800" dirty="0"/>
              <a:t>of pre-defined set are hashed to index table</a:t>
            </a:r>
            <a:r>
              <a:rPr lang="en-US" altLang="zh-TW" sz="1800" dirty="0" smtClean="0"/>
              <a:t>.</a:t>
            </a:r>
          </a:p>
          <a:p>
            <a:pPr marL="0" indent="0">
              <a:buNone/>
            </a:pPr>
            <a:endParaRPr lang="en-US" altLang="zh-TW" sz="1800" dirty="0"/>
          </a:p>
          <a:p>
            <a:pPr marL="0" indent="0">
              <a:buNone/>
            </a:pPr>
            <a:r>
              <a:rPr lang="en-US" altLang="zh-TW" sz="1800" dirty="0" smtClean="0"/>
              <a:t>Suppose  k = 3 :</a:t>
            </a:r>
          </a:p>
          <a:p>
            <a:pPr marL="0" indent="0">
              <a:buNone/>
            </a:pPr>
            <a:r>
              <a:rPr lang="en-US" altLang="zh-TW" sz="1800" dirty="0" smtClean="0"/>
              <a:t>Xi = element</a:t>
            </a:r>
            <a:endParaRPr lang="zh-TW" altLang="en-US" sz="1800" dirty="0"/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9912" y="4509120"/>
            <a:ext cx="4970970" cy="1434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4585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dirty="0"/>
              <a:t>Background (Bloom Filter )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National Cheng Kung University CSIE Computer &amp; Internet Architecture Lab 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5</a:t>
            </a:fld>
            <a:endParaRPr lang="en-US" altLang="zh-TW"/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1800" dirty="0"/>
              <a:t>Membership of a string is checked in similar method. </a:t>
            </a:r>
            <a:endParaRPr lang="en-US" altLang="zh-TW" sz="1800" dirty="0" smtClean="0"/>
          </a:p>
          <a:p>
            <a:pPr marL="0" indent="0">
              <a:buNone/>
            </a:pPr>
            <a:endParaRPr lang="en-US" altLang="zh-TW" sz="1800" dirty="0"/>
          </a:p>
          <a:p>
            <a:pPr marL="0" indent="0">
              <a:buNone/>
            </a:pPr>
            <a:r>
              <a:rPr lang="en-US" altLang="zh-TW" sz="1800" dirty="0" smtClean="0"/>
              <a:t>At</a:t>
            </a:r>
            <a:r>
              <a:rPr lang="en-US" altLang="zh-TW" sz="1800" dirty="0"/>
              <a:t> </a:t>
            </a:r>
            <a:r>
              <a:rPr lang="en-US" altLang="zh-TW" sz="1800" dirty="0" smtClean="0"/>
              <a:t>first</a:t>
            </a:r>
            <a:r>
              <a:rPr lang="en-US" altLang="zh-TW" sz="1800" dirty="0"/>
              <a:t>, that string is fed to </a:t>
            </a:r>
            <a:r>
              <a:rPr lang="en-US" altLang="zh-TW" sz="1800" i="1" dirty="0"/>
              <a:t>k </a:t>
            </a:r>
            <a:r>
              <a:rPr lang="en-US" altLang="zh-TW" sz="1800" dirty="0"/>
              <a:t>hash functions above to get </a:t>
            </a:r>
            <a:r>
              <a:rPr lang="en-US" altLang="zh-TW" sz="1800" i="1" dirty="0"/>
              <a:t>k </a:t>
            </a:r>
            <a:r>
              <a:rPr lang="en-US" altLang="zh-TW" sz="1800" dirty="0"/>
              <a:t>entries</a:t>
            </a:r>
          </a:p>
          <a:p>
            <a:pPr marL="0" indent="0">
              <a:buNone/>
            </a:pPr>
            <a:r>
              <a:rPr lang="en-US" altLang="zh-TW" sz="1800" dirty="0"/>
              <a:t>in the index table. </a:t>
            </a:r>
            <a:endParaRPr lang="en-US" altLang="zh-TW" sz="1800" dirty="0" smtClean="0"/>
          </a:p>
          <a:p>
            <a:pPr marL="0" indent="0">
              <a:buNone/>
            </a:pPr>
            <a:r>
              <a:rPr lang="en-US" altLang="zh-TW" sz="1800" dirty="0" smtClean="0"/>
              <a:t>If </a:t>
            </a:r>
            <a:r>
              <a:rPr lang="en-US" altLang="zh-TW" sz="1800" dirty="0"/>
              <a:t>one of these entries is '0', this string is </a:t>
            </a:r>
            <a:r>
              <a:rPr lang="en-US" altLang="zh-TW" sz="1800" dirty="0" smtClean="0"/>
              <a:t>not member </a:t>
            </a:r>
            <a:r>
              <a:rPr lang="en-US" altLang="zh-TW" sz="1800" dirty="0"/>
              <a:t>of the set, otherwise, the existence of this string in </a:t>
            </a:r>
            <a:r>
              <a:rPr lang="en-US" altLang="zh-TW" sz="1800" dirty="0" smtClean="0"/>
              <a:t>the set </a:t>
            </a:r>
            <a:r>
              <a:rPr lang="en-US" altLang="zh-TW" sz="1800" dirty="0"/>
              <a:t>is uncertain and further check is required. </a:t>
            </a:r>
            <a:endParaRPr lang="en-US" altLang="zh-TW" sz="1800" dirty="0" smtClean="0"/>
          </a:p>
          <a:p>
            <a:pPr marL="0" indent="0">
              <a:buNone/>
            </a:pPr>
            <a:endParaRPr lang="en-US" altLang="zh-TW" sz="1800" dirty="0"/>
          </a:p>
          <a:p>
            <a:pPr marL="0" indent="0">
              <a:buNone/>
            </a:pPr>
            <a:r>
              <a:rPr lang="en-US" altLang="zh-TW" sz="1800" dirty="0" smtClean="0"/>
              <a:t>This uncertainty is </a:t>
            </a:r>
            <a:r>
              <a:rPr lang="en-US" altLang="zh-TW" sz="1800" dirty="0"/>
              <a:t>caused by "false positive" problem in hash-based system</a:t>
            </a:r>
            <a:r>
              <a:rPr lang="en-US" altLang="zh-TW" sz="1800" dirty="0" smtClean="0"/>
              <a:t>.</a:t>
            </a:r>
          </a:p>
          <a:p>
            <a:pPr marL="0" indent="0">
              <a:buNone/>
            </a:pPr>
            <a:endParaRPr lang="en-US" altLang="zh-TW" sz="1800" dirty="0"/>
          </a:p>
          <a:p>
            <a:pPr marL="0" indent="0">
              <a:buNone/>
            </a:pPr>
            <a:r>
              <a:rPr lang="en-US" altLang="zh-TW" sz="1800" dirty="0"/>
              <a:t>Probability of false positive depends on number of hash </a:t>
            </a:r>
            <a:r>
              <a:rPr lang="en-US" altLang="zh-TW" sz="1800" dirty="0" smtClean="0"/>
              <a:t>functions (</a:t>
            </a:r>
            <a:r>
              <a:rPr lang="en-US" altLang="zh-TW" sz="1800" i="1" dirty="0" smtClean="0"/>
              <a:t>k</a:t>
            </a:r>
            <a:r>
              <a:rPr lang="en-US" altLang="zh-TW" sz="1800" dirty="0"/>
              <a:t>), size of set (</a:t>
            </a:r>
            <a:r>
              <a:rPr lang="en-US" altLang="zh-TW" sz="1800" i="1" dirty="0"/>
              <a:t>n</a:t>
            </a:r>
            <a:r>
              <a:rPr lang="en-US" altLang="zh-TW" sz="1800" dirty="0"/>
              <a:t>) and length of index table (</a:t>
            </a:r>
            <a:r>
              <a:rPr lang="en-US" altLang="zh-TW" sz="1800" i="1" dirty="0"/>
              <a:t>m</a:t>
            </a:r>
            <a:r>
              <a:rPr lang="en-US" altLang="zh-TW" sz="1800" dirty="0" smtClean="0"/>
              <a:t>).</a:t>
            </a:r>
          </a:p>
          <a:p>
            <a:pPr marL="0" indent="0">
              <a:buNone/>
            </a:pPr>
            <a:endParaRPr lang="zh-TW" altLang="en-US" sz="1800" dirty="0"/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8024" y="4903483"/>
            <a:ext cx="2844316" cy="1081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0327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dirty="0"/>
              <a:t>Background (</a:t>
            </a:r>
            <a:r>
              <a:rPr lang="en-US" altLang="zh-TW" sz="3600" dirty="0" err="1" smtClean="0"/>
              <a:t>Bloomier</a:t>
            </a:r>
            <a:r>
              <a:rPr lang="en-US" altLang="zh-TW" sz="3600" dirty="0" smtClean="0"/>
              <a:t> </a:t>
            </a:r>
            <a:r>
              <a:rPr lang="en-US" altLang="zh-TW" sz="3600" dirty="0"/>
              <a:t>Filter )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National Cheng Kung University CSIE Computer &amp; Internet Architecture Lab 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6</a:t>
            </a:fld>
            <a:endParaRPr lang="en-US" altLang="zh-TW"/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2400" dirty="0" err="1" smtClean="0"/>
              <a:t>Bloomier</a:t>
            </a:r>
            <a:r>
              <a:rPr lang="en-US" altLang="zh-TW" sz="2400" dirty="0" smtClean="0"/>
              <a:t> Filter :</a:t>
            </a:r>
          </a:p>
          <a:p>
            <a:pPr marL="0" indent="0">
              <a:buNone/>
            </a:pPr>
            <a:r>
              <a:rPr lang="en-US" altLang="zh-TW" sz="1800" dirty="0" smtClean="0"/>
              <a:t> It</a:t>
            </a:r>
            <a:r>
              <a:rPr lang="en-US" altLang="zh-TW" sz="1800" dirty="0"/>
              <a:t> </a:t>
            </a:r>
            <a:r>
              <a:rPr lang="en-US" altLang="zh-TW" sz="1800" dirty="0" smtClean="0"/>
              <a:t>can </a:t>
            </a:r>
            <a:r>
              <a:rPr lang="en-US" altLang="zh-TW" sz="1800" dirty="0"/>
              <a:t>show exactly which pattern in the set is the best match </a:t>
            </a:r>
            <a:r>
              <a:rPr lang="en-US" altLang="zh-TW" sz="1800" dirty="0" smtClean="0"/>
              <a:t>with the </a:t>
            </a:r>
            <a:r>
              <a:rPr lang="en-US" altLang="zh-TW" sz="1800" dirty="0"/>
              <a:t>searched string so the query time is constant. </a:t>
            </a:r>
            <a:endParaRPr lang="en-US" altLang="zh-TW" sz="1800" dirty="0" smtClean="0"/>
          </a:p>
          <a:p>
            <a:pPr marL="0" indent="0">
              <a:buNone/>
            </a:pPr>
            <a:endParaRPr lang="en-US" altLang="zh-TW" sz="1800" dirty="0" smtClean="0"/>
          </a:p>
          <a:p>
            <a:pPr marL="0" indent="0">
              <a:buNone/>
            </a:pPr>
            <a:r>
              <a:rPr lang="en-US" altLang="zh-TW" sz="1800" dirty="0" err="1" smtClean="0"/>
              <a:t>Bloomier</a:t>
            </a:r>
            <a:r>
              <a:rPr lang="en-US" altLang="zh-TW" sz="1800" dirty="0" smtClean="0"/>
              <a:t> Filter’s </a:t>
            </a:r>
            <a:r>
              <a:rPr lang="en-US" altLang="zh-TW" sz="1800" dirty="0"/>
              <a:t>algorithm is similar to Bloom Filter but its index </a:t>
            </a:r>
            <a:r>
              <a:rPr lang="en-US" altLang="zh-TW" sz="1800" dirty="0" smtClean="0"/>
              <a:t>table is </a:t>
            </a:r>
            <a:r>
              <a:rPr lang="en-US" altLang="zh-TW" sz="1800" dirty="0"/>
              <a:t>constructed in a different method. </a:t>
            </a:r>
            <a:endParaRPr lang="en-US" altLang="zh-TW" sz="1800" dirty="0" smtClean="0"/>
          </a:p>
          <a:p>
            <a:pPr marL="0" indent="0">
              <a:buNone/>
            </a:pPr>
            <a:endParaRPr lang="en-US" altLang="zh-TW" sz="1800" dirty="0" smtClean="0"/>
          </a:p>
          <a:p>
            <a:pPr marL="0" indent="0">
              <a:buNone/>
            </a:pPr>
            <a:r>
              <a:rPr lang="en-US" altLang="zh-TW" sz="1800" dirty="0" smtClean="0"/>
              <a:t>It stores more information in one entry, as a result, size of each entry depends on which information is encoded. </a:t>
            </a:r>
          </a:p>
          <a:p>
            <a:pPr marL="0" indent="0">
              <a:buNone/>
            </a:pPr>
            <a:endParaRPr lang="en-US" altLang="zh-TW" sz="1800" dirty="0"/>
          </a:p>
        </p:txBody>
      </p:sp>
    </p:spTree>
    <p:extLst>
      <p:ext uri="{BB962C8B-B14F-4D97-AF65-F5344CB8AC3E}">
        <p14:creationId xmlns:p14="http://schemas.microsoft.com/office/powerpoint/2010/main" val="1976714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dirty="0"/>
              <a:t>Background (</a:t>
            </a:r>
            <a:r>
              <a:rPr lang="en-US" altLang="zh-TW" sz="3600" dirty="0" err="1"/>
              <a:t>Bloomier</a:t>
            </a:r>
            <a:r>
              <a:rPr lang="en-US" altLang="zh-TW" sz="3600" dirty="0"/>
              <a:t> Filter )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National Cheng Kung University CSIE Computer &amp; Internet Architecture Lab 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7</a:t>
            </a:fld>
            <a:endParaRPr lang="en-US" altLang="zh-TW"/>
          </a:p>
        </p:txBody>
      </p:sp>
      <p:pic>
        <p:nvPicPr>
          <p:cNvPr id="2" name="內容版面配置區 1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11560" y="1592796"/>
            <a:ext cx="8290558" cy="4032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7849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dirty="0"/>
              <a:t>System Architecture 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8</a:t>
            </a:fld>
            <a:endParaRPr lang="en-US" altLang="zh-TW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zh-TW" sz="1800" dirty="0"/>
          </a:p>
          <a:p>
            <a:pPr marL="0" indent="0">
              <a:buNone/>
            </a:pPr>
            <a:endParaRPr lang="en-US" altLang="zh-TW" sz="1800" dirty="0" smtClean="0"/>
          </a:p>
          <a:p>
            <a:pPr marL="0" indent="0">
              <a:buNone/>
            </a:pPr>
            <a:endParaRPr lang="zh-TW" altLang="en-US" sz="18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7644" y="1365583"/>
            <a:ext cx="6034088" cy="4910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8126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dirty="0"/>
              <a:t>System Architecture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1800" dirty="0"/>
              <a:t>Our BBF system in Fig. 2 </a:t>
            </a:r>
            <a:r>
              <a:rPr lang="en-US" altLang="zh-TW" sz="1800" dirty="0" smtClean="0"/>
              <a:t>.</a:t>
            </a:r>
          </a:p>
          <a:p>
            <a:pPr marL="0" indent="0">
              <a:buNone/>
            </a:pPr>
            <a:r>
              <a:rPr lang="en-US" altLang="zh-TW" sz="1800" dirty="0" smtClean="0"/>
              <a:t>It includes </a:t>
            </a:r>
            <a:r>
              <a:rPr lang="en-US" altLang="zh-TW" sz="1800" dirty="0"/>
              <a:t>a Character </a:t>
            </a:r>
            <a:r>
              <a:rPr lang="en-US" altLang="zh-TW" sz="1800" dirty="0" smtClean="0"/>
              <a:t>Scanning Unit</a:t>
            </a:r>
            <a:r>
              <a:rPr lang="en-US" altLang="zh-TW" sz="1800" dirty="0"/>
              <a:t>, a Comparison Unit and an Off-chip Memory to </a:t>
            </a:r>
            <a:r>
              <a:rPr lang="en-US" altLang="zh-TW" sz="1800" dirty="0" smtClean="0"/>
              <a:t>store original </a:t>
            </a:r>
            <a:r>
              <a:rPr lang="en-US" altLang="zh-TW" sz="1800" dirty="0"/>
              <a:t>patterns. </a:t>
            </a:r>
            <a:endParaRPr lang="en-US" altLang="zh-TW" sz="1800" dirty="0" smtClean="0"/>
          </a:p>
          <a:p>
            <a:pPr marL="0" indent="0">
              <a:buNone/>
            </a:pPr>
            <a:endParaRPr lang="en-US" altLang="zh-TW" sz="1800" dirty="0"/>
          </a:p>
          <a:p>
            <a:pPr marL="0" indent="0">
              <a:buNone/>
            </a:pPr>
            <a:r>
              <a:rPr lang="en-US" altLang="zh-TW" sz="1800" dirty="0" smtClean="0"/>
              <a:t>There </a:t>
            </a:r>
            <a:r>
              <a:rPr lang="en-US" altLang="zh-TW" sz="1800" dirty="0"/>
              <a:t>are 3 main components in </a:t>
            </a:r>
            <a:r>
              <a:rPr lang="en-US" altLang="zh-TW" sz="1800" dirty="0" smtClean="0"/>
              <a:t>Character Scanning </a:t>
            </a:r>
            <a:r>
              <a:rPr lang="en-US" altLang="zh-TW" sz="1800" dirty="0"/>
              <a:t>Unit: Standalone Hash Unit (SHU), Bloom </a:t>
            </a:r>
            <a:r>
              <a:rPr lang="en-US" altLang="zh-TW" sz="1800" dirty="0" smtClean="0"/>
              <a:t>–</a:t>
            </a:r>
            <a:r>
              <a:rPr lang="en-US" altLang="zh-TW" sz="1800" dirty="0" err="1" smtClean="0"/>
              <a:t>Bloomier</a:t>
            </a:r>
            <a:r>
              <a:rPr lang="en-US" altLang="zh-TW" sz="1800" dirty="0" smtClean="0"/>
              <a:t> </a:t>
            </a:r>
            <a:r>
              <a:rPr lang="en-US" altLang="zh-TW" sz="1800" dirty="0"/>
              <a:t>Unit (BBU) and On-chip Memory to store suspected</a:t>
            </a:r>
          </a:p>
          <a:p>
            <a:pPr marL="0" indent="0">
              <a:buNone/>
            </a:pPr>
            <a:r>
              <a:rPr lang="en-US" altLang="zh-TW" sz="1800" dirty="0"/>
              <a:t>strings. </a:t>
            </a:r>
            <a:endParaRPr lang="en-US" altLang="zh-TW" sz="1800" dirty="0" smtClean="0"/>
          </a:p>
          <a:p>
            <a:pPr marL="0" indent="0">
              <a:buNone/>
            </a:pPr>
            <a:endParaRPr lang="en-US" altLang="zh-TW" sz="1800" dirty="0"/>
          </a:p>
          <a:p>
            <a:pPr marL="0" indent="0">
              <a:buNone/>
            </a:pPr>
            <a:r>
              <a:rPr lang="en-US" altLang="zh-TW" sz="1800" dirty="0" smtClean="0"/>
              <a:t>If </a:t>
            </a:r>
            <a:r>
              <a:rPr lang="en-US" altLang="zh-TW" sz="1800" dirty="0"/>
              <a:t>one of BBUs signals a match, the address of </a:t>
            </a:r>
            <a:r>
              <a:rPr lang="en-US" altLang="zh-TW" sz="1800" dirty="0" smtClean="0"/>
              <a:t>correlated original </a:t>
            </a:r>
            <a:r>
              <a:rPr lang="en-US" altLang="zh-TW" sz="1800" dirty="0"/>
              <a:t>pattern and current scanning string (</a:t>
            </a:r>
            <a:r>
              <a:rPr lang="en-US" altLang="zh-TW" sz="1800" dirty="0" smtClean="0"/>
              <a:t>suspected string</a:t>
            </a:r>
            <a:r>
              <a:rPr lang="en-US" altLang="zh-TW" sz="1800" dirty="0"/>
              <a:t>) are passed to Comparison Unit to determine </a:t>
            </a:r>
            <a:r>
              <a:rPr lang="en-US" altLang="zh-TW" sz="1800" dirty="0" smtClean="0"/>
              <a:t>whether that </a:t>
            </a:r>
            <a:r>
              <a:rPr lang="en-US" altLang="zh-TW" sz="1800" dirty="0"/>
              <a:t>string is identical with original pattern. </a:t>
            </a:r>
            <a:endParaRPr lang="en-US" altLang="zh-TW" sz="1800" dirty="0" smtClean="0"/>
          </a:p>
          <a:p>
            <a:pPr marL="0" indent="0">
              <a:buNone/>
            </a:pPr>
            <a:endParaRPr lang="en-US" altLang="zh-TW" sz="1800" dirty="0"/>
          </a:p>
          <a:p>
            <a:pPr marL="0" indent="0">
              <a:buNone/>
            </a:pPr>
            <a:r>
              <a:rPr lang="en-US" altLang="zh-TW" sz="1800" dirty="0" smtClean="0"/>
              <a:t>When </a:t>
            </a:r>
            <a:r>
              <a:rPr lang="en-US" altLang="zh-TW" sz="1800" dirty="0"/>
              <a:t>the </a:t>
            </a:r>
            <a:r>
              <a:rPr lang="en-US" altLang="zh-TW" sz="1800" dirty="0" smtClean="0"/>
              <a:t>exact match </a:t>
            </a:r>
            <a:r>
              <a:rPr lang="en-US" altLang="zh-TW" sz="1800" dirty="0"/>
              <a:t>is confirmed, our system reports this match together</a:t>
            </a:r>
          </a:p>
          <a:p>
            <a:pPr marL="0" indent="0">
              <a:buNone/>
            </a:pPr>
            <a:r>
              <a:rPr lang="en-US" altLang="zh-TW" sz="1800" dirty="0"/>
              <a:t>with ID of the pattern.</a:t>
            </a:r>
            <a:endParaRPr lang="zh-TW" altLang="en-US" sz="180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9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45450209"/>
      </p:ext>
    </p:extLst>
  </p:cSld>
  <p:clrMapOvr>
    <a:masterClrMapping/>
  </p:clrMapOvr>
</p:sld>
</file>

<file path=ppt/theme/theme1.xml><?xml version="1.0" encoding="utf-8"?>
<a:theme xmlns:a="http://schemas.openxmlformats.org/drawingml/2006/main" name="Studio">
  <a:themeElements>
    <a:clrScheme name="Studio 2">
      <a:dk1>
        <a:srgbClr val="000000"/>
      </a:dk1>
      <a:lt1>
        <a:srgbClr val="FFFFFF"/>
      </a:lt1>
      <a:dk2>
        <a:srgbClr val="3732A0"/>
      </a:dk2>
      <a:lt2>
        <a:srgbClr val="666699"/>
      </a:lt2>
      <a:accent1>
        <a:srgbClr val="CCCCFF"/>
      </a:accent1>
      <a:accent2>
        <a:srgbClr val="009999"/>
      </a:accent2>
      <a:accent3>
        <a:srgbClr val="FFFFFF"/>
      </a:accent3>
      <a:accent4>
        <a:srgbClr val="000000"/>
      </a:accent4>
      <a:accent5>
        <a:srgbClr val="E2E2FF"/>
      </a:accent5>
      <a:accent6>
        <a:srgbClr val="008A8A"/>
      </a:accent6>
      <a:hlink>
        <a:srgbClr val="3366CC"/>
      </a:hlink>
      <a:folHlink>
        <a:srgbClr val="9094B8"/>
      </a:folHlink>
    </a:clrScheme>
    <a:fontScheme name="自訂 1">
      <a:majorFont>
        <a:latin typeface="Cambria"/>
        <a:ea typeface="標楷體"/>
        <a:cs typeface=""/>
      </a:majorFont>
      <a:minorFont>
        <a:latin typeface="Times New Roman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udio 1">
        <a:dk1>
          <a:srgbClr val="000000"/>
        </a:dk1>
        <a:lt1>
          <a:srgbClr val="FFFFFF"/>
        </a:lt1>
        <a:dk2>
          <a:srgbClr val="336666"/>
        </a:dk2>
        <a:lt2>
          <a:srgbClr val="CCCC99"/>
        </a:lt2>
        <a:accent1>
          <a:srgbClr val="97CDCC"/>
        </a:accent1>
        <a:accent2>
          <a:srgbClr val="D6E0E0"/>
        </a:accent2>
        <a:accent3>
          <a:srgbClr val="FFFFFF"/>
        </a:accent3>
        <a:accent4>
          <a:srgbClr val="000000"/>
        </a:accent4>
        <a:accent5>
          <a:srgbClr val="C9E3E2"/>
        </a:accent5>
        <a:accent6>
          <a:srgbClr val="C2CBCB"/>
        </a:accent6>
        <a:hlink>
          <a:srgbClr val="99CC00"/>
        </a:hlink>
        <a:folHlink>
          <a:srgbClr val="33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2">
        <a:dk1>
          <a:srgbClr val="000000"/>
        </a:dk1>
        <a:lt1>
          <a:srgbClr val="FFFFFF"/>
        </a:lt1>
        <a:dk2>
          <a:srgbClr val="3732A0"/>
        </a:dk2>
        <a:lt2>
          <a:srgbClr val="666699"/>
        </a:lt2>
        <a:accent1>
          <a:srgbClr val="CCCCFF"/>
        </a:accent1>
        <a:accent2>
          <a:srgbClr val="009999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8A8A"/>
        </a:accent6>
        <a:hlink>
          <a:srgbClr val="3366CC"/>
        </a:hlink>
        <a:folHlink>
          <a:srgbClr val="9094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3">
        <a:dk1>
          <a:srgbClr val="000000"/>
        </a:dk1>
        <a:lt1>
          <a:srgbClr val="FFFFFF"/>
        </a:lt1>
        <a:dk2>
          <a:srgbClr val="CD0505"/>
        </a:dk2>
        <a:lt2>
          <a:srgbClr val="5F5F5F"/>
        </a:lt2>
        <a:accent1>
          <a:srgbClr val="D2D5DE"/>
        </a:accent1>
        <a:accent2>
          <a:srgbClr val="D55757"/>
        </a:accent2>
        <a:accent3>
          <a:srgbClr val="FFFFFF"/>
        </a:accent3>
        <a:accent4>
          <a:srgbClr val="000000"/>
        </a:accent4>
        <a:accent5>
          <a:srgbClr val="E5E7EC"/>
        </a:accent5>
        <a:accent6>
          <a:srgbClr val="C14E4E"/>
        </a:accent6>
        <a:hlink>
          <a:srgbClr val="F42D1E"/>
        </a:hlink>
        <a:folHlink>
          <a:srgbClr val="7C84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4">
        <a:dk1>
          <a:srgbClr val="000000"/>
        </a:dk1>
        <a:lt1>
          <a:srgbClr val="FFFFFF"/>
        </a:lt1>
        <a:dk2>
          <a:srgbClr val="551A07"/>
        </a:dk2>
        <a:lt2>
          <a:srgbClr val="CC3300"/>
        </a:lt2>
        <a:accent1>
          <a:srgbClr val="F4B400"/>
        </a:accent1>
        <a:accent2>
          <a:srgbClr val="993300"/>
        </a:accent2>
        <a:accent3>
          <a:srgbClr val="FFFFFF"/>
        </a:accent3>
        <a:accent4>
          <a:srgbClr val="000000"/>
        </a:accent4>
        <a:accent5>
          <a:srgbClr val="F8D6AA"/>
        </a:accent5>
        <a:accent6>
          <a:srgbClr val="8A2D00"/>
        </a:accent6>
        <a:hlink>
          <a:srgbClr val="FF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5">
        <a:dk1>
          <a:srgbClr val="000000"/>
        </a:dk1>
        <a:lt1>
          <a:srgbClr val="FFFFFF"/>
        </a:lt1>
        <a:dk2>
          <a:srgbClr val="FF0000"/>
        </a:dk2>
        <a:lt2>
          <a:srgbClr val="FFCC00"/>
        </a:lt2>
        <a:accent1>
          <a:srgbClr val="66CC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008A00"/>
        </a:accent6>
        <a:hlink>
          <a:srgbClr val="FF3300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6">
        <a:dk1>
          <a:srgbClr val="666633"/>
        </a:dk1>
        <a:lt1>
          <a:srgbClr val="FFFFFF"/>
        </a:lt1>
        <a:dk2>
          <a:srgbClr val="000000"/>
        </a:dk2>
        <a:lt2>
          <a:srgbClr val="CC3300"/>
        </a:lt2>
        <a:accent1>
          <a:srgbClr val="8080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C0C0AA"/>
        </a:accent5>
        <a:accent6>
          <a:srgbClr val="E78A00"/>
        </a:accent6>
        <a:hlink>
          <a:srgbClr val="CC6600"/>
        </a:hlink>
        <a:folHlink>
          <a:srgbClr val="434B1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7">
        <a:dk1>
          <a:srgbClr val="766997"/>
        </a:dk1>
        <a:lt1>
          <a:srgbClr val="FFFFFF"/>
        </a:lt1>
        <a:dk2>
          <a:srgbClr val="530901"/>
        </a:dk2>
        <a:lt2>
          <a:srgbClr val="FFFFFF"/>
        </a:lt2>
        <a:accent1>
          <a:srgbClr val="FF3300"/>
        </a:accent1>
        <a:accent2>
          <a:srgbClr val="CC6600"/>
        </a:accent2>
        <a:accent3>
          <a:srgbClr val="B3AAAA"/>
        </a:accent3>
        <a:accent4>
          <a:srgbClr val="DADADA"/>
        </a:accent4>
        <a:accent5>
          <a:srgbClr val="FFADAA"/>
        </a:accent5>
        <a:accent6>
          <a:srgbClr val="B95C00"/>
        </a:accent6>
        <a:hlink>
          <a:srgbClr val="FF990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8">
        <a:dk1>
          <a:srgbClr val="666699"/>
        </a:dk1>
        <a:lt1>
          <a:srgbClr val="FFFFFF"/>
        </a:lt1>
        <a:dk2>
          <a:srgbClr val="4C004C"/>
        </a:dk2>
        <a:lt2>
          <a:srgbClr val="FFFFFF"/>
        </a:lt2>
        <a:accent1>
          <a:srgbClr val="0099CC"/>
        </a:accent1>
        <a:accent2>
          <a:srgbClr val="993366"/>
        </a:accent2>
        <a:accent3>
          <a:srgbClr val="B2AAB2"/>
        </a:accent3>
        <a:accent4>
          <a:srgbClr val="DADADA"/>
        </a:accent4>
        <a:accent5>
          <a:srgbClr val="AACAE2"/>
        </a:accent5>
        <a:accent6>
          <a:srgbClr val="8A2D5C"/>
        </a:accent6>
        <a:hlink>
          <a:srgbClr val="99CC00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9">
        <a:dk1>
          <a:srgbClr val="565682"/>
        </a:dk1>
        <a:lt1>
          <a:srgbClr val="FFFFFF"/>
        </a:lt1>
        <a:dk2>
          <a:srgbClr val="1E1551"/>
        </a:dk2>
        <a:lt2>
          <a:srgbClr val="CCFFFF"/>
        </a:lt2>
        <a:accent1>
          <a:srgbClr val="33CCCC"/>
        </a:accent1>
        <a:accent2>
          <a:srgbClr val="009999"/>
        </a:accent2>
        <a:accent3>
          <a:srgbClr val="ABAAB3"/>
        </a:accent3>
        <a:accent4>
          <a:srgbClr val="DADADA"/>
        </a:accent4>
        <a:accent5>
          <a:srgbClr val="ADE2E2"/>
        </a:accent5>
        <a:accent6>
          <a:srgbClr val="008A8A"/>
        </a:accent6>
        <a:hlink>
          <a:srgbClr val="FF9900"/>
        </a:hlink>
        <a:folHlink>
          <a:srgbClr val="00598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10">
        <a:dk1>
          <a:srgbClr val="CCCC99"/>
        </a:dk1>
        <a:lt1>
          <a:srgbClr val="FFFFFF"/>
        </a:lt1>
        <a:dk2>
          <a:srgbClr val="2E5D5C"/>
        </a:dk2>
        <a:lt2>
          <a:srgbClr val="FFFFFF"/>
        </a:lt2>
        <a:accent1>
          <a:srgbClr val="0099CC"/>
        </a:accent1>
        <a:accent2>
          <a:srgbClr val="D6E0E0"/>
        </a:accent2>
        <a:accent3>
          <a:srgbClr val="ADB6B5"/>
        </a:accent3>
        <a:accent4>
          <a:srgbClr val="DADADA"/>
        </a:accent4>
        <a:accent5>
          <a:srgbClr val="AACAE2"/>
        </a:accent5>
        <a:accent6>
          <a:srgbClr val="C2CBCB"/>
        </a:accent6>
        <a:hlink>
          <a:srgbClr val="CCCC99"/>
        </a:hlink>
        <a:folHlink>
          <a:srgbClr val="428A8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Studio</Template>
  <TotalTime>93216</TotalTime>
  <Words>1835</Words>
  <Application>Microsoft Office PowerPoint</Application>
  <PresentationFormat>如螢幕大小 (4:3)</PresentationFormat>
  <Paragraphs>219</Paragraphs>
  <Slides>20</Slides>
  <Notes>14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20</vt:i4>
      </vt:variant>
    </vt:vector>
  </HeadingPairs>
  <TitlesOfParts>
    <vt:vector size="28" baseType="lpstr">
      <vt:lpstr>新細明體</vt:lpstr>
      <vt:lpstr>標楷體</vt:lpstr>
      <vt:lpstr>Arial</vt:lpstr>
      <vt:lpstr>Arial Black</vt:lpstr>
      <vt:lpstr>Cambria</vt:lpstr>
      <vt:lpstr>Times New Roman</vt:lpstr>
      <vt:lpstr>Wingdings</vt:lpstr>
      <vt:lpstr>Studio</vt:lpstr>
      <vt:lpstr>High Performance Pattern Matching using Bloom–Bloomier Filter</vt:lpstr>
      <vt:lpstr>Outline</vt:lpstr>
      <vt:lpstr>Introduction</vt:lpstr>
      <vt:lpstr>Background (Bloom Filter )</vt:lpstr>
      <vt:lpstr>Background (Bloom Filter )</vt:lpstr>
      <vt:lpstr>Background (Bloomier Filter )</vt:lpstr>
      <vt:lpstr>Background (Bloomier Filter )</vt:lpstr>
      <vt:lpstr>System Architecture </vt:lpstr>
      <vt:lpstr>System Architecture </vt:lpstr>
      <vt:lpstr>System Architecture </vt:lpstr>
      <vt:lpstr>System Architecture </vt:lpstr>
      <vt:lpstr>System Architecture </vt:lpstr>
      <vt:lpstr>System Architecture </vt:lpstr>
      <vt:lpstr>System Architecture </vt:lpstr>
      <vt:lpstr>System Architecture </vt:lpstr>
      <vt:lpstr>FPGA Performance Implementation</vt:lpstr>
      <vt:lpstr>FPGA Performance Implementation</vt:lpstr>
      <vt:lpstr>FPGA Performance Implementation</vt:lpstr>
      <vt:lpstr>FPGA Performance Implementation</vt:lpstr>
      <vt:lpstr>Conclusion</vt:lpstr>
    </vt:vector>
  </TitlesOfParts>
  <Company>mediahome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Thesis_ECDS</dc:title>
  <dc:creator>MinYuanTsai</dc:creator>
  <cp:lastModifiedBy>mike</cp:lastModifiedBy>
  <cp:revision>3453</cp:revision>
  <cp:lastPrinted>2013-07-22T14:09:02Z</cp:lastPrinted>
  <dcterms:created xsi:type="dcterms:W3CDTF">2004-07-16T19:12:18Z</dcterms:created>
  <dcterms:modified xsi:type="dcterms:W3CDTF">2017-08-08T13:20:31Z</dcterms:modified>
</cp:coreProperties>
</file>